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Lst>
  <p:sldSz cy="5143500" cx="9144000"/>
  <p:notesSz cx="6858000" cy="9144000"/>
  <p:embeddedFontLst>
    <p:embeddedFont>
      <p:font typeface="Montserrat SemiBold"/>
      <p:regular r:id="rId85"/>
      <p:bold r:id="rId86"/>
      <p:italic r:id="rId87"/>
      <p:boldItalic r:id="rId88"/>
    </p:embeddedFont>
    <p:embeddedFont>
      <p:font typeface="Lobster"/>
      <p:regular r:id="rId89"/>
    </p:embeddedFont>
    <p:embeddedFont>
      <p:font typeface="Montserrat"/>
      <p:regular r:id="rId90"/>
      <p:bold r:id="rId91"/>
      <p:italic r:id="rId92"/>
      <p:boldItalic r:id="rId93"/>
    </p:embeddedFont>
    <p:embeddedFont>
      <p:font typeface="Bell MT"/>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F0F901-7E7A-44A7-B7D6-D05B893CA100}">
  <a:tblStyle styleId="{14F0F901-7E7A-44A7-B7D6-D05B893CA10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CB9A20F-3F43-4C43-A77C-2B33DE855F7E}"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8DC1699-BDDD-4AC9-942D-34CC58C0EFEA}"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CAF0447-6A92-4D7E-A52E-D44D067F7A73}" styleName="Table_3">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F8F2"/>
          </a:solidFill>
        </a:fill>
      </a:tcStyle>
    </a:wholeTbl>
    <a:band1H>
      <a:tcTxStyle/>
      <a:tcStyle>
        <a:fill>
          <a:solidFill>
            <a:srgbClr val="FAF1E4"/>
          </a:solidFill>
        </a:fill>
      </a:tcStyle>
    </a:band1H>
    <a:band2H>
      <a:tcTxStyle/>
    </a:band2H>
    <a:band1V>
      <a:tcTxStyle/>
      <a:tcStyle>
        <a:fill>
          <a:solidFill>
            <a:srgbClr val="FAF1E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BellMT-bold.fntdata"/><Relationship Id="rId94" Type="http://schemas.openxmlformats.org/officeDocument/2006/relationships/font" Target="fonts/BellMT-regular.fntdata"/><Relationship Id="rId97" Type="http://schemas.openxmlformats.org/officeDocument/2006/relationships/font" Target="fonts/BellMT-boldItalic.fntdata"/><Relationship Id="rId96" Type="http://schemas.openxmlformats.org/officeDocument/2006/relationships/font" Target="fonts/BellMT-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font" Target="fonts/MontserratSemiBold-bold.fntdata"/><Relationship Id="rId85" Type="http://schemas.openxmlformats.org/officeDocument/2006/relationships/font" Target="fonts/MontserratSemiBold-regular.fntdata"/><Relationship Id="rId88" Type="http://schemas.openxmlformats.org/officeDocument/2006/relationships/font" Target="fonts/MontserratSemiBold-boldItalic.fntdata"/><Relationship Id="rId87" Type="http://schemas.openxmlformats.org/officeDocument/2006/relationships/font" Target="fonts/MontserratSemiBold-italic.fntdata"/><Relationship Id="rId89" Type="http://schemas.openxmlformats.org/officeDocument/2006/relationships/font" Target="fonts/Lobster-regular.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424a6d3a15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424a6d3a1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44da7984d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44da7984d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d0250efc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7d0250efc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d0250efc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7d0250efc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7d0250efc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7d0250efc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d0250efc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d0250efc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d0250efc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7d0250efc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7d0250efc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7d0250efc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d0250efc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7d0250efc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7d0250efc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7d0250efc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424a6d3a1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424a6d3a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d0250efc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7d0250efc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ca6bbb53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ca6bbb53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424a6d3a1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424a6d3a15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424a6d3a15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424a6d3a15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424a6d3a15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424a6d3a15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ca6bbb53d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27ca6bbb53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ca6bbb53d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ca6bbb53d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ca6bbb53d_2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7ca6bbb53d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424a6d3a15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424a6d3a1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d0250efc3_1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7d0250efc3_1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e982fa11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e982fa11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7d0250efc3_1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27d0250efc3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 sz="1800" u="none" strike="noStrike">
                <a:solidFill>
                  <a:srgbClr val="000000"/>
                </a:solidFill>
                <a:latin typeface="Times New Roman"/>
                <a:ea typeface="Times New Roman"/>
                <a:cs typeface="Times New Roman"/>
                <a:sym typeface="Times New Roman"/>
              </a:rPr>
              <a:t>*$25.00 required balance</a:t>
            </a:r>
            <a:r>
              <a:rPr lang="en"/>
              <a: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7d0250efc3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d0250efc3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d0250efc3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d0250efc3_1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7d0250efc3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d0250efc3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7d0250efc3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d0250efc3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7d0250efc3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d0250efc3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7d0250efc3_1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27d0250efc3_1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$8,448</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d0250efc3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7d0250efc3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680d20ab0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80d20ab0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ca6bbb53d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ca6bbb53d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24a6d3a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24a6d3a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ca6bbb53d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7ca6bbb53d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424a6d3a1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424a6d3a1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424a6d3a15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424a6d3a15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7ca6bbb5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7ca6bbb5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7ca6bbb53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7ca6bbb53d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424a6d3a15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424a6d3a15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424a6d3a15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424a6d3a15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e1a5b952a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6e1a5b952a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6e1a5b952a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6e1a5b952a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6e1a5b952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6e1a5b952a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24a6d3a1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24a6d3a1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7ca6bbb53d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7ca6bbb53d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7ca6bbb53d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7ca6bbb53d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7ca6bbb53d_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7ca6bbb53d_2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ca6bbb53d_2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7ca6bbb53d_2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7ca6bbb53d_2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27ca6bbb53d_2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424a6d3a15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424a6d3a15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424a6d3a15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424a6d3a15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e1a5b952a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6e1a5b952a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6e1a5b952a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26e1a5b952a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e1a5b952a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26e1a5b952a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424a6d3a1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424a6d3a1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424a6d3a15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424a6d3a15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424a6d3a15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424a6d3a15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7ca6bbb53d_2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27ca6bbb53d_2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7ca6bbb53d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ca6bbb53d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424a6d3a15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424a6d3a15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6e1a5b952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e1a5b952a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424a6d3a15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424a6d3a15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424a6d3a15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424a6d3a15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d180b452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d180b452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7d180b4523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d180b4523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424a6d3a1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424a6d3a1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424a6d3a15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424a6d3a15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6e1a5b952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6e1a5b952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7ca6bbb53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7ca6bbb53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7d0250efc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d0250efc3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424a6d3a15_0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424a6d3a15_0_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424a6d3a15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424a6d3a15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7ca6bbb53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7ca6bbb53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424a6d3a1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424a6d3a1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424a6d3a1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424a6d3a1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39500" y="4430100"/>
            <a:ext cx="8865000" cy="713400"/>
          </a:xfrm>
          <a:prstGeom prst="rect">
            <a:avLst/>
          </a:prstGeom>
          <a:ln>
            <a:noFill/>
          </a:ln>
        </p:spPr>
        <p:txBody>
          <a:bodyPr anchorCtr="0" anchor="ctr" bIns="91425" lIns="91425" spcFirstLastPara="1" rIns="91425" wrap="square" tIns="91425">
            <a:normAutofit/>
          </a:bodyPr>
          <a:lstStyle>
            <a:lvl1pPr lvl="0" algn="ctr">
              <a:spcBef>
                <a:spcPts val="0"/>
              </a:spcBef>
              <a:spcAft>
                <a:spcPts val="0"/>
              </a:spcAft>
              <a:buClr>
                <a:schemeClr val="lt1"/>
              </a:buClr>
              <a:buSzPts val="2500"/>
              <a:buFont typeface="Montserrat SemiBold"/>
              <a:buNone/>
              <a:defRPr sz="2500">
                <a:solidFill>
                  <a:schemeClr val="lt1"/>
                </a:solidFill>
                <a:latin typeface="Montserrat SemiBold"/>
                <a:ea typeface="Montserrat SemiBold"/>
                <a:cs typeface="Montserrat SemiBold"/>
                <a:sym typeface="Montserrat SemiBold"/>
              </a:defRPr>
            </a:lvl1pPr>
            <a:lvl2pPr lvl="1" algn="ctr">
              <a:spcBef>
                <a:spcPts val="0"/>
              </a:spcBef>
              <a:spcAft>
                <a:spcPts val="0"/>
              </a:spcAft>
              <a:buClr>
                <a:schemeClr val="lt1"/>
              </a:buClr>
              <a:buSzPts val="3000"/>
              <a:buNone/>
              <a:defRPr sz="3000">
                <a:solidFill>
                  <a:schemeClr val="lt1"/>
                </a:solidFill>
              </a:defRPr>
            </a:lvl2pPr>
            <a:lvl3pPr lvl="2" algn="ctr">
              <a:spcBef>
                <a:spcPts val="0"/>
              </a:spcBef>
              <a:spcAft>
                <a:spcPts val="0"/>
              </a:spcAft>
              <a:buClr>
                <a:schemeClr val="lt1"/>
              </a:buClr>
              <a:buSzPts val="3000"/>
              <a:buNone/>
              <a:defRPr sz="3000">
                <a:solidFill>
                  <a:schemeClr val="lt1"/>
                </a:solidFill>
              </a:defRPr>
            </a:lvl3pPr>
            <a:lvl4pPr lvl="3" algn="ctr">
              <a:spcBef>
                <a:spcPts val="0"/>
              </a:spcBef>
              <a:spcAft>
                <a:spcPts val="0"/>
              </a:spcAft>
              <a:buClr>
                <a:schemeClr val="lt1"/>
              </a:buClr>
              <a:buSzPts val="3000"/>
              <a:buNone/>
              <a:defRPr sz="3000">
                <a:solidFill>
                  <a:schemeClr val="lt1"/>
                </a:solidFill>
              </a:defRPr>
            </a:lvl4pPr>
            <a:lvl5pPr lvl="4" algn="ctr">
              <a:spcBef>
                <a:spcPts val="0"/>
              </a:spcBef>
              <a:spcAft>
                <a:spcPts val="0"/>
              </a:spcAft>
              <a:buClr>
                <a:schemeClr val="lt1"/>
              </a:buClr>
              <a:buSzPts val="3000"/>
              <a:buNone/>
              <a:defRPr sz="3000">
                <a:solidFill>
                  <a:schemeClr val="lt1"/>
                </a:solidFill>
              </a:defRPr>
            </a:lvl5pPr>
            <a:lvl6pPr lvl="5" algn="ctr">
              <a:spcBef>
                <a:spcPts val="0"/>
              </a:spcBef>
              <a:spcAft>
                <a:spcPts val="0"/>
              </a:spcAft>
              <a:buClr>
                <a:schemeClr val="lt1"/>
              </a:buClr>
              <a:buSzPts val="3000"/>
              <a:buNone/>
              <a:defRPr sz="3000">
                <a:solidFill>
                  <a:schemeClr val="lt1"/>
                </a:solidFill>
              </a:defRPr>
            </a:lvl6pPr>
            <a:lvl7pPr lvl="6" algn="ctr">
              <a:spcBef>
                <a:spcPts val="0"/>
              </a:spcBef>
              <a:spcAft>
                <a:spcPts val="0"/>
              </a:spcAft>
              <a:buClr>
                <a:schemeClr val="lt1"/>
              </a:buClr>
              <a:buSzPts val="3000"/>
              <a:buNone/>
              <a:defRPr sz="3000">
                <a:solidFill>
                  <a:schemeClr val="lt1"/>
                </a:solidFill>
              </a:defRPr>
            </a:lvl7pPr>
            <a:lvl8pPr lvl="7" algn="ctr">
              <a:spcBef>
                <a:spcPts val="0"/>
              </a:spcBef>
              <a:spcAft>
                <a:spcPts val="0"/>
              </a:spcAft>
              <a:buClr>
                <a:schemeClr val="lt1"/>
              </a:buClr>
              <a:buSzPts val="3000"/>
              <a:buNone/>
              <a:defRPr sz="3000">
                <a:solidFill>
                  <a:schemeClr val="lt1"/>
                </a:solidFill>
              </a:defRPr>
            </a:lvl8pPr>
            <a:lvl9pPr lvl="8" algn="ctr">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12"/>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37" name="Google Shape;37;p12"/>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a:bodyPr>
          <a:lstStyle>
            <a:lvl1pPr indent="-355600" lvl="0" marL="457200" rtl="0">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dies">
  <p:cSld name="TITLE_AND_BODY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40" name="Google Shape;40;p13"/>
          <p:cNvSpPr txBox="1"/>
          <p:nvPr>
            <p:ph idx="1" type="body"/>
          </p:nvPr>
        </p:nvSpPr>
        <p:spPr>
          <a:xfrm>
            <a:off x="462925" y="1138275"/>
            <a:ext cx="3806100" cy="34164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
        <p:nvSpPr>
          <p:cNvPr id="41" name="Google Shape;41;p13"/>
          <p:cNvSpPr txBox="1"/>
          <p:nvPr>
            <p:ph idx="2" type="body"/>
          </p:nvPr>
        </p:nvSpPr>
        <p:spPr>
          <a:xfrm>
            <a:off x="4874950" y="1138275"/>
            <a:ext cx="3806100" cy="34164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AND_BODY_2">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4"/>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3">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5"/>
          <p:cNvSpPr txBox="1"/>
          <p:nvPr>
            <p:ph type="title"/>
          </p:nvPr>
        </p:nvSpPr>
        <p:spPr>
          <a:xfrm>
            <a:off x="2125975" y="113600"/>
            <a:ext cx="68547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46" name="Google Shape;46;p15"/>
          <p:cNvSpPr txBox="1"/>
          <p:nvPr>
            <p:ph idx="1" type="body"/>
          </p:nvPr>
        </p:nvSpPr>
        <p:spPr>
          <a:xfrm>
            <a:off x="2125975" y="1152475"/>
            <a:ext cx="6706200" cy="3416400"/>
          </a:xfrm>
          <a:prstGeom prst="rect">
            <a:avLst/>
          </a:prstGeom>
          <a:ln>
            <a:noFill/>
          </a:ln>
        </p:spPr>
        <p:txBody>
          <a:bodyPr anchorCtr="0" anchor="t" bIns="91425" lIns="91425" spcFirstLastPara="1" rIns="91425" wrap="square" tIns="91425">
            <a:normAutofit/>
          </a:bodyPr>
          <a:lstStyle>
            <a:lvl1pPr indent="-355600" lvl="0" marL="457200" rtl="0">
              <a:spcBef>
                <a:spcPts val="0"/>
              </a:spcBef>
              <a:spcAft>
                <a:spcPts val="0"/>
              </a:spcAft>
              <a:buClr>
                <a:schemeClr val="lt1"/>
              </a:buClr>
              <a:buSzPts val="2000"/>
              <a:buFont typeface="Montserrat"/>
              <a:buChar char="●"/>
              <a:defRPr sz="2000">
                <a:solidFill>
                  <a:schemeClr val="lt1"/>
                </a:solidFill>
                <a:latin typeface="Montserrat"/>
                <a:ea typeface="Montserrat"/>
                <a:cs typeface="Montserrat"/>
                <a:sym typeface="Montserrat"/>
              </a:defRPr>
            </a:lvl1pPr>
            <a:lvl2pPr indent="-323850" lvl="1" marL="9144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2pPr>
            <a:lvl3pPr indent="-323850" lvl="2" marL="13716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3pPr>
            <a:lvl4pPr indent="-323850" lvl="3" marL="18288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4pPr>
            <a:lvl5pPr indent="-323850" lvl="4" marL="22860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5pPr>
            <a:lvl6pPr indent="-323850" lvl="5" marL="27432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6pPr>
            <a:lvl7pPr indent="-323850" lvl="6" marL="32004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7pPr>
            <a:lvl8pPr indent="-323850" lvl="7" marL="36576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8pPr>
            <a:lvl9pPr indent="-323850" lvl="8" marL="4114800" rtl="0">
              <a:spcBef>
                <a:spcPts val="0"/>
              </a:spcBef>
              <a:spcAft>
                <a:spcPts val="0"/>
              </a:spcAft>
              <a:buClr>
                <a:schemeClr val="lt1"/>
              </a:buClr>
              <a:buSzPts val="1500"/>
              <a:buFont typeface="Montserrat"/>
              <a:buChar char="■"/>
              <a:defRPr sz="1500">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6"/>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49" name="Google Shape;49;p16"/>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a:bodyPr>
          <a:lstStyle>
            <a:lvl1pPr indent="-355600" lvl="0" marL="457200" rtl="0">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SECTION_HEADER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7"/>
          <p:cNvSpPr txBox="1"/>
          <p:nvPr>
            <p:ph type="title"/>
          </p:nvPr>
        </p:nvSpPr>
        <p:spPr>
          <a:xfrm>
            <a:off x="0" y="4215025"/>
            <a:ext cx="9144000" cy="697800"/>
          </a:xfrm>
          <a:prstGeom prst="rect">
            <a:avLst/>
          </a:prstGeom>
          <a:ln>
            <a:noFill/>
          </a:ln>
        </p:spPr>
        <p:txBody>
          <a:bodyPr anchorCtr="0" anchor="ctr" bIns="91425" lIns="91425" spcFirstLastPara="1" rIns="91425" wrap="square" tIns="91425">
            <a:normAutofit/>
          </a:bodyPr>
          <a:lstStyle>
            <a:lvl1pPr lvl="0"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8"/>
          <p:cNvSpPr txBox="1"/>
          <p:nvPr>
            <p:ph idx="10" type="dt"/>
          </p:nvPr>
        </p:nvSpPr>
        <p:spPr>
          <a:xfrm>
            <a:off x="5665604" y="247778"/>
            <a:ext cx="2625600" cy="231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8"/>
          <p:cNvSpPr txBox="1"/>
          <p:nvPr>
            <p:ph idx="11" type="ftr"/>
          </p:nvPr>
        </p:nvSpPr>
        <p:spPr>
          <a:xfrm>
            <a:off x="1088684" y="246980"/>
            <a:ext cx="4454100" cy="231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8"/>
          <p:cNvSpPr txBox="1"/>
          <p:nvPr>
            <p:ph idx="12" type="sldNum"/>
          </p:nvPr>
        </p:nvSpPr>
        <p:spPr>
          <a:xfrm>
            <a:off x="360045" y="599230"/>
            <a:ext cx="608100" cy="377700"/>
          </a:xfrm>
          <a:prstGeom prst="rect">
            <a:avLst/>
          </a:prstGeom>
          <a:noFill/>
          <a:ln>
            <a:noFill/>
          </a:ln>
        </p:spPr>
        <p:txBody>
          <a:bodyPr anchorCtr="0" anchor="t"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9"/>
          <p:cNvSpPr txBox="1"/>
          <p:nvPr>
            <p:ph type="title"/>
          </p:nvPr>
        </p:nvSpPr>
        <p:spPr>
          <a:xfrm>
            <a:off x="1088684" y="603389"/>
            <a:ext cx="7202400" cy="786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9"/>
          <p:cNvSpPr txBox="1"/>
          <p:nvPr>
            <p:ph idx="1" type="body"/>
          </p:nvPr>
        </p:nvSpPr>
        <p:spPr>
          <a:xfrm>
            <a:off x="1088684" y="1511799"/>
            <a:ext cx="7202400" cy="25881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1200"/>
              </a:spcBef>
              <a:spcAft>
                <a:spcPts val="0"/>
              </a:spcAft>
              <a:buSzPts val="1400"/>
              <a:buChar char="○"/>
              <a:defRPr/>
            </a:lvl2pPr>
            <a:lvl3pPr indent="-317500" lvl="2" marL="1371600" rtl="0" algn="l">
              <a:lnSpc>
                <a:spcPct val="120000"/>
              </a:lnSpc>
              <a:spcBef>
                <a:spcPts val="1200"/>
              </a:spcBef>
              <a:spcAft>
                <a:spcPts val="0"/>
              </a:spcAft>
              <a:buSzPts val="1400"/>
              <a:buChar char="■"/>
              <a:defRPr/>
            </a:lvl3pPr>
            <a:lvl4pPr indent="-317500" lvl="3" marL="1828800" rtl="0" algn="l">
              <a:lnSpc>
                <a:spcPct val="120000"/>
              </a:lnSpc>
              <a:spcBef>
                <a:spcPts val="1200"/>
              </a:spcBef>
              <a:spcAft>
                <a:spcPts val="0"/>
              </a:spcAft>
              <a:buSzPts val="1400"/>
              <a:buChar char="●"/>
              <a:defRPr/>
            </a:lvl4pPr>
            <a:lvl5pPr indent="-317500" lvl="4" marL="2286000" rtl="0" algn="l">
              <a:lnSpc>
                <a:spcPct val="120000"/>
              </a:lnSpc>
              <a:spcBef>
                <a:spcPts val="1200"/>
              </a:spcBef>
              <a:spcAft>
                <a:spcPts val="0"/>
              </a:spcAft>
              <a:buSzPts val="1400"/>
              <a:buChar char="○"/>
              <a:defRPr/>
            </a:lvl5pPr>
            <a:lvl6pPr indent="-317500" lvl="5" marL="2743200" rtl="0" algn="l">
              <a:lnSpc>
                <a:spcPct val="120000"/>
              </a:lnSpc>
              <a:spcBef>
                <a:spcPts val="1200"/>
              </a:spcBef>
              <a:spcAft>
                <a:spcPts val="0"/>
              </a:spcAft>
              <a:buSzPts val="1400"/>
              <a:buChar char="■"/>
              <a:defRPr/>
            </a:lvl6pPr>
            <a:lvl7pPr indent="-317500" lvl="6" marL="3200400" rtl="0" algn="l">
              <a:lnSpc>
                <a:spcPct val="120000"/>
              </a:lnSpc>
              <a:spcBef>
                <a:spcPts val="1200"/>
              </a:spcBef>
              <a:spcAft>
                <a:spcPts val="0"/>
              </a:spcAft>
              <a:buSzPts val="1400"/>
              <a:buChar char="●"/>
              <a:defRPr/>
            </a:lvl7pPr>
            <a:lvl8pPr indent="-317500" lvl="7" marL="3657600" rtl="0" algn="l">
              <a:lnSpc>
                <a:spcPct val="120000"/>
              </a:lnSpc>
              <a:spcBef>
                <a:spcPts val="1200"/>
              </a:spcBef>
              <a:spcAft>
                <a:spcPts val="0"/>
              </a:spcAft>
              <a:buSzPts val="1400"/>
              <a:buChar char="○"/>
              <a:defRPr/>
            </a:lvl8pPr>
            <a:lvl9pPr indent="-317500" lvl="8" marL="4114800" rtl="0" algn="l">
              <a:lnSpc>
                <a:spcPct val="120000"/>
              </a:lnSpc>
              <a:spcBef>
                <a:spcPts val="1200"/>
              </a:spcBef>
              <a:spcAft>
                <a:spcPts val="1200"/>
              </a:spcAft>
              <a:buSzPts val="1400"/>
              <a:buChar char="■"/>
              <a:defRPr/>
            </a:lvl9pPr>
          </a:lstStyle>
          <a:p/>
        </p:txBody>
      </p:sp>
      <p:sp>
        <p:nvSpPr>
          <p:cNvPr id="59" name="Google Shape;59;p19"/>
          <p:cNvSpPr txBox="1"/>
          <p:nvPr>
            <p:ph idx="10" type="dt"/>
          </p:nvPr>
        </p:nvSpPr>
        <p:spPr>
          <a:xfrm>
            <a:off x="5665604" y="247778"/>
            <a:ext cx="2625600" cy="231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9"/>
          <p:cNvSpPr txBox="1"/>
          <p:nvPr>
            <p:ph idx="11" type="ftr"/>
          </p:nvPr>
        </p:nvSpPr>
        <p:spPr>
          <a:xfrm>
            <a:off x="1088684" y="246980"/>
            <a:ext cx="4454100" cy="231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9"/>
          <p:cNvSpPr txBox="1"/>
          <p:nvPr>
            <p:ph idx="12" type="sldNum"/>
          </p:nvPr>
        </p:nvSpPr>
        <p:spPr>
          <a:xfrm>
            <a:off x="360045" y="599230"/>
            <a:ext cx="608100" cy="377700"/>
          </a:xfrm>
          <a:prstGeom prst="rect">
            <a:avLst/>
          </a:prstGeom>
          <a:noFill/>
          <a:ln>
            <a:noFill/>
          </a:ln>
        </p:spPr>
        <p:txBody>
          <a:bodyPr anchorCtr="0" anchor="t"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2" name="Google Shape;62;p19"/>
          <p:cNvCxnSpPr/>
          <p:nvPr/>
        </p:nvCxnSpPr>
        <p:spPr>
          <a:xfrm>
            <a:off x="1090422" y="1385316"/>
            <a:ext cx="7205700"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63" name="Shape 63"/>
        <p:cNvGrpSpPr/>
        <p:nvPr/>
      </p:nvGrpSpPr>
      <p:grpSpPr>
        <a:xfrm>
          <a:off x="0" y="0"/>
          <a:ext cx="0" cy="0"/>
          <a:chOff x="0" y="0"/>
          <a:chExt cx="0" cy="0"/>
        </a:xfrm>
      </p:grpSpPr>
      <p:sp>
        <p:nvSpPr>
          <p:cNvPr id="64" name="Google Shape;64;p20"/>
          <p:cNvSpPr txBox="1"/>
          <p:nvPr>
            <p:ph type="title"/>
          </p:nvPr>
        </p:nvSpPr>
        <p:spPr>
          <a:xfrm>
            <a:off x="1088684" y="603389"/>
            <a:ext cx="7202400" cy="786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20"/>
          <p:cNvSpPr txBox="1"/>
          <p:nvPr>
            <p:ph idx="1" type="body"/>
          </p:nvPr>
        </p:nvSpPr>
        <p:spPr>
          <a:xfrm>
            <a:off x="1088684" y="1511799"/>
            <a:ext cx="7202400" cy="25881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1200"/>
              </a:spcBef>
              <a:spcAft>
                <a:spcPts val="0"/>
              </a:spcAft>
              <a:buSzPts val="1400"/>
              <a:buChar char="○"/>
              <a:defRPr/>
            </a:lvl2pPr>
            <a:lvl3pPr indent="-317500" lvl="2" marL="1371600" rtl="0" algn="l">
              <a:lnSpc>
                <a:spcPct val="120000"/>
              </a:lnSpc>
              <a:spcBef>
                <a:spcPts val="1200"/>
              </a:spcBef>
              <a:spcAft>
                <a:spcPts val="0"/>
              </a:spcAft>
              <a:buSzPts val="1400"/>
              <a:buChar char="■"/>
              <a:defRPr/>
            </a:lvl3pPr>
            <a:lvl4pPr indent="-317500" lvl="3" marL="1828800" rtl="0" algn="l">
              <a:lnSpc>
                <a:spcPct val="120000"/>
              </a:lnSpc>
              <a:spcBef>
                <a:spcPts val="1200"/>
              </a:spcBef>
              <a:spcAft>
                <a:spcPts val="0"/>
              </a:spcAft>
              <a:buSzPts val="1400"/>
              <a:buChar char="●"/>
              <a:defRPr/>
            </a:lvl4pPr>
            <a:lvl5pPr indent="-317500" lvl="4" marL="2286000" rtl="0" algn="l">
              <a:lnSpc>
                <a:spcPct val="120000"/>
              </a:lnSpc>
              <a:spcBef>
                <a:spcPts val="1200"/>
              </a:spcBef>
              <a:spcAft>
                <a:spcPts val="0"/>
              </a:spcAft>
              <a:buSzPts val="1400"/>
              <a:buChar char="○"/>
              <a:defRPr/>
            </a:lvl5pPr>
            <a:lvl6pPr indent="-317500" lvl="5" marL="2743200" rtl="0" algn="l">
              <a:lnSpc>
                <a:spcPct val="120000"/>
              </a:lnSpc>
              <a:spcBef>
                <a:spcPts val="1200"/>
              </a:spcBef>
              <a:spcAft>
                <a:spcPts val="0"/>
              </a:spcAft>
              <a:buSzPts val="1400"/>
              <a:buChar char="■"/>
              <a:defRPr/>
            </a:lvl6pPr>
            <a:lvl7pPr indent="-317500" lvl="6" marL="3200400" rtl="0" algn="l">
              <a:lnSpc>
                <a:spcPct val="120000"/>
              </a:lnSpc>
              <a:spcBef>
                <a:spcPts val="1200"/>
              </a:spcBef>
              <a:spcAft>
                <a:spcPts val="0"/>
              </a:spcAft>
              <a:buSzPts val="1400"/>
              <a:buChar char="●"/>
              <a:defRPr/>
            </a:lvl7pPr>
            <a:lvl8pPr indent="-317500" lvl="7" marL="3657600" rtl="0" algn="l">
              <a:lnSpc>
                <a:spcPct val="120000"/>
              </a:lnSpc>
              <a:spcBef>
                <a:spcPts val="1200"/>
              </a:spcBef>
              <a:spcAft>
                <a:spcPts val="0"/>
              </a:spcAft>
              <a:buSzPts val="1400"/>
              <a:buChar char="○"/>
              <a:defRPr/>
            </a:lvl8pPr>
            <a:lvl9pPr indent="-317500" lvl="8" marL="4114800" rtl="0" algn="l">
              <a:lnSpc>
                <a:spcPct val="120000"/>
              </a:lnSpc>
              <a:spcBef>
                <a:spcPts val="1200"/>
              </a:spcBef>
              <a:spcAft>
                <a:spcPts val="1200"/>
              </a:spcAft>
              <a:buSzPts val="1400"/>
              <a:buChar char="■"/>
              <a:defRPr/>
            </a:lvl9pPr>
          </a:lstStyle>
          <a:p/>
        </p:txBody>
      </p:sp>
      <p:sp>
        <p:nvSpPr>
          <p:cNvPr id="66" name="Google Shape;66;p20"/>
          <p:cNvSpPr txBox="1"/>
          <p:nvPr>
            <p:ph idx="10" type="dt"/>
          </p:nvPr>
        </p:nvSpPr>
        <p:spPr>
          <a:xfrm>
            <a:off x="5665604" y="247778"/>
            <a:ext cx="2625600" cy="231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7" name="Google Shape;67;p20"/>
          <p:cNvSpPr txBox="1"/>
          <p:nvPr>
            <p:ph idx="11" type="ftr"/>
          </p:nvPr>
        </p:nvSpPr>
        <p:spPr>
          <a:xfrm>
            <a:off x="1088684" y="246980"/>
            <a:ext cx="4454100" cy="231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8" name="Google Shape;68;p20"/>
          <p:cNvSpPr txBox="1"/>
          <p:nvPr>
            <p:ph idx="12" type="sldNum"/>
          </p:nvPr>
        </p:nvSpPr>
        <p:spPr>
          <a:xfrm>
            <a:off x="360045" y="599230"/>
            <a:ext cx="608100" cy="377700"/>
          </a:xfrm>
          <a:prstGeom prst="rect">
            <a:avLst/>
          </a:prstGeom>
          <a:noFill/>
          <a:ln>
            <a:noFill/>
          </a:ln>
        </p:spPr>
        <p:txBody>
          <a:bodyPr anchorCtr="0" anchor="t"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9" name="Google Shape;69;p20"/>
          <p:cNvCxnSpPr/>
          <p:nvPr/>
        </p:nvCxnSpPr>
        <p:spPr>
          <a:xfrm>
            <a:off x="1090422" y="1385316"/>
            <a:ext cx="7205700"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1">
  <p:cSld name="Title and Body 2">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21"/>
          <p:cNvSpPr txBox="1"/>
          <p:nvPr>
            <p:ph type="title"/>
          </p:nvPr>
        </p:nvSpPr>
        <p:spPr>
          <a:xfrm>
            <a:off x="163350" y="113600"/>
            <a:ext cx="8817300" cy="904200"/>
          </a:xfrm>
          <a:prstGeom prst="rect">
            <a:avLst/>
          </a:prstGeom>
          <a:noFill/>
          <a:ln>
            <a:noFill/>
          </a:ln>
        </p:spPr>
        <p:txBody>
          <a:bodyPr anchorCtr="0" anchor="ctr" bIns="68575" lIns="68575" spcFirstLastPara="1" rIns="68575" wrap="square" tIns="68575">
            <a:normAutofit/>
          </a:bodyPr>
          <a:lstStyle>
            <a:lvl1pPr lvl="0" rtl="0" algn="l">
              <a:lnSpc>
                <a:spcPct val="100000"/>
              </a:lnSpc>
              <a:spcBef>
                <a:spcPts val="0"/>
              </a:spcBef>
              <a:spcAft>
                <a:spcPts val="0"/>
              </a:spcAft>
              <a:buClr>
                <a:schemeClr val="lt1"/>
              </a:buClr>
              <a:buSzPts val="2300"/>
              <a:buFont typeface="Montserrat SemiBold"/>
              <a:buNone/>
              <a:defRPr sz="30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100"/>
              <a:buFont typeface="Montserrat"/>
              <a:buNone/>
              <a:defRPr>
                <a:solidFill>
                  <a:schemeClr val="lt1"/>
                </a:solidFill>
                <a:latin typeface="Montserrat"/>
                <a:ea typeface="Montserrat"/>
                <a:cs typeface="Montserrat"/>
                <a:sym typeface="Montserrat"/>
              </a:defRPr>
            </a:lvl9pPr>
          </a:lstStyle>
          <a:p/>
        </p:txBody>
      </p:sp>
      <p:sp>
        <p:nvSpPr>
          <p:cNvPr id="72" name="Google Shape;72;p21"/>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23850" lvl="0" marL="457200" rtl="0" algn="l">
              <a:lnSpc>
                <a:spcPct val="115000"/>
              </a:lnSpc>
              <a:spcBef>
                <a:spcPts val="0"/>
              </a:spcBef>
              <a:spcAft>
                <a:spcPts val="0"/>
              </a:spcAft>
              <a:buClr>
                <a:schemeClr val="lt2"/>
              </a:buClr>
              <a:buSzPts val="1500"/>
              <a:buFont typeface="Montserrat"/>
              <a:buChar char="●"/>
              <a:defRPr sz="2000">
                <a:solidFill>
                  <a:schemeClr val="lt2"/>
                </a:solidFill>
                <a:latin typeface="Montserrat"/>
                <a:ea typeface="Montserrat"/>
                <a:cs typeface="Montserrat"/>
                <a:sym typeface="Montserrat"/>
              </a:defRPr>
            </a:lvl1pPr>
            <a:lvl2pPr indent="-298450" lvl="1" marL="9144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2pPr>
            <a:lvl3pPr indent="-298450" lvl="2" marL="13716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3pPr>
            <a:lvl4pPr indent="-298450" lvl="3" marL="18288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4pPr>
            <a:lvl5pPr indent="-298450" lvl="4" marL="22860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5pPr>
            <a:lvl6pPr indent="-298450" lvl="5" marL="27432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6pPr>
            <a:lvl7pPr indent="-298450" lvl="6" marL="32004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7pPr>
            <a:lvl8pPr indent="-298450" lvl="7" marL="36576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8pPr>
            <a:lvl9pPr indent="-298450" lvl="8" marL="4114800" rtl="0" algn="l">
              <a:lnSpc>
                <a:spcPct val="115000"/>
              </a:lnSpc>
              <a:spcBef>
                <a:spcPts val="0"/>
              </a:spcBef>
              <a:spcAft>
                <a:spcPts val="0"/>
              </a:spcAft>
              <a:buClr>
                <a:schemeClr val="lt2"/>
              </a:buClr>
              <a:buSzPts val="11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0" y="4215025"/>
            <a:ext cx="7809300" cy="841800"/>
          </a:xfrm>
          <a:prstGeom prst="rect">
            <a:avLst/>
          </a:prstGeom>
          <a:ln>
            <a:noFill/>
          </a:ln>
        </p:spPr>
        <p:txBody>
          <a:bodyPr anchorCtr="0" anchor="ctr" bIns="91425" lIns="91425" spcFirstLastPara="1" rIns="91425" wrap="square" tIns="91425">
            <a:normAutofit/>
          </a:bodyPr>
          <a:lstStyle>
            <a:lvl1pPr lv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23"/>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79" name="Google Shape;79;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gn="l">
              <a:lnSpc>
                <a:spcPct val="115000"/>
              </a:lnSpc>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24"/>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25"/>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84" name="Google Shape;84;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gn="l">
              <a:lnSpc>
                <a:spcPct val="115000"/>
              </a:lnSpc>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6"/>
          <p:cNvSpPr txBox="1"/>
          <p:nvPr>
            <p:ph type="ctrTitle"/>
          </p:nvPr>
        </p:nvSpPr>
        <p:spPr>
          <a:xfrm>
            <a:off x="139500" y="4430100"/>
            <a:ext cx="8865000" cy="7134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500"/>
              <a:buFont typeface="Montserrat SemiBold"/>
              <a:buNone/>
              <a:defRPr sz="25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3000"/>
              <a:buNone/>
              <a:defRPr sz="3000">
                <a:solidFill>
                  <a:schemeClr val="lt1"/>
                </a:solidFill>
              </a:defRPr>
            </a:lvl2pPr>
            <a:lvl3pPr lvl="2" rtl="0" algn="ctr">
              <a:lnSpc>
                <a:spcPct val="100000"/>
              </a:lnSpc>
              <a:spcBef>
                <a:spcPts val="0"/>
              </a:spcBef>
              <a:spcAft>
                <a:spcPts val="0"/>
              </a:spcAft>
              <a:buClr>
                <a:schemeClr val="lt1"/>
              </a:buClr>
              <a:buSzPts val="3000"/>
              <a:buNone/>
              <a:defRPr sz="3000">
                <a:solidFill>
                  <a:schemeClr val="lt1"/>
                </a:solidFill>
              </a:defRPr>
            </a:lvl3pPr>
            <a:lvl4pPr lvl="3" rtl="0" algn="ctr">
              <a:lnSpc>
                <a:spcPct val="100000"/>
              </a:lnSpc>
              <a:spcBef>
                <a:spcPts val="0"/>
              </a:spcBef>
              <a:spcAft>
                <a:spcPts val="0"/>
              </a:spcAft>
              <a:buClr>
                <a:schemeClr val="lt1"/>
              </a:buClr>
              <a:buSzPts val="3000"/>
              <a:buNone/>
              <a:defRPr sz="3000">
                <a:solidFill>
                  <a:schemeClr val="lt1"/>
                </a:solidFill>
              </a:defRPr>
            </a:lvl4pPr>
            <a:lvl5pPr lvl="4" rtl="0" algn="ctr">
              <a:lnSpc>
                <a:spcPct val="100000"/>
              </a:lnSpc>
              <a:spcBef>
                <a:spcPts val="0"/>
              </a:spcBef>
              <a:spcAft>
                <a:spcPts val="0"/>
              </a:spcAft>
              <a:buClr>
                <a:schemeClr val="lt1"/>
              </a:buClr>
              <a:buSzPts val="3000"/>
              <a:buNone/>
              <a:defRPr sz="3000">
                <a:solidFill>
                  <a:schemeClr val="lt1"/>
                </a:solidFill>
              </a:defRPr>
            </a:lvl5pPr>
            <a:lvl6pPr lvl="5" rtl="0" algn="ctr">
              <a:lnSpc>
                <a:spcPct val="100000"/>
              </a:lnSpc>
              <a:spcBef>
                <a:spcPts val="0"/>
              </a:spcBef>
              <a:spcAft>
                <a:spcPts val="0"/>
              </a:spcAft>
              <a:buClr>
                <a:schemeClr val="lt1"/>
              </a:buClr>
              <a:buSzPts val="3000"/>
              <a:buNone/>
              <a:defRPr sz="3000">
                <a:solidFill>
                  <a:schemeClr val="lt1"/>
                </a:solidFill>
              </a:defRPr>
            </a:lvl6pPr>
            <a:lvl7pPr lvl="6" rtl="0" algn="ctr">
              <a:lnSpc>
                <a:spcPct val="100000"/>
              </a:lnSpc>
              <a:spcBef>
                <a:spcPts val="0"/>
              </a:spcBef>
              <a:spcAft>
                <a:spcPts val="0"/>
              </a:spcAft>
              <a:buClr>
                <a:schemeClr val="lt1"/>
              </a:buClr>
              <a:buSzPts val="3000"/>
              <a:buNone/>
              <a:defRPr sz="3000">
                <a:solidFill>
                  <a:schemeClr val="lt1"/>
                </a:solidFill>
              </a:defRPr>
            </a:lvl7pPr>
            <a:lvl8pPr lvl="7" rtl="0" algn="ctr">
              <a:lnSpc>
                <a:spcPct val="100000"/>
              </a:lnSpc>
              <a:spcBef>
                <a:spcPts val="0"/>
              </a:spcBef>
              <a:spcAft>
                <a:spcPts val="0"/>
              </a:spcAft>
              <a:buClr>
                <a:schemeClr val="lt1"/>
              </a:buClr>
              <a:buSzPts val="3000"/>
              <a:buNone/>
              <a:defRPr sz="3000">
                <a:solidFill>
                  <a:schemeClr val="lt1"/>
                </a:solidFill>
              </a:defRPr>
            </a:lvl8pPr>
            <a:lvl9pPr lvl="8" rtl="0" algn="ctr">
              <a:lnSpc>
                <a:spcPct val="100000"/>
              </a:lnSpc>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secHead">
  <p:cSld name="SECTION_HEADER">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7"/>
          <p:cNvSpPr txBox="1"/>
          <p:nvPr>
            <p:ph type="title"/>
          </p:nvPr>
        </p:nvSpPr>
        <p:spPr>
          <a:xfrm>
            <a:off x="0" y="4215025"/>
            <a:ext cx="78093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SECTION_HEADER_1">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28"/>
          <p:cNvSpPr txBox="1"/>
          <p:nvPr>
            <p:ph type="title"/>
          </p:nvPr>
        </p:nvSpPr>
        <p:spPr>
          <a:xfrm>
            <a:off x="0" y="4215025"/>
            <a:ext cx="9144000" cy="697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rtl="0" algn="ctr">
              <a:lnSpc>
                <a:spcPct val="100000"/>
              </a:lnSpc>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dies">
  <p:cSld name="TITLE_AND_BODY_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9"/>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93" name="Google Shape;93;p29"/>
          <p:cNvSpPr txBox="1"/>
          <p:nvPr>
            <p:ph idx="1" type="body"/>
          </p:nvPr>
        </p:nvSpPr>
        <p:spPr>
          <a:xfrm>
            <a:off x="462925" y="1138275"/>
            <a:ext cx="3806100" cy="3416400"/>
          </a:xfrm>
          <a:prstGeom prst="rect">
            <a:avLst/>
          </a:prstGeom>
          <a:noFill/>
          <a:ln>
            <a:noFill/>
          </a:ln>
        </p:spPr>
        <p:txBody>
          <a:bodyPr anchorCtr="0" anchor="t" bIns="91425" lIns="91425" spcFirstLastPara="1" rIns="91425" wrap="square" tIns="91425">
            <a:normAutofit/>
          </a:bodyPr>
          <a:lstStyle>
            <a:lvl1pPr indent="-323850" lvl="0" marL="457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
        <p:nvSpPr>
          <p:cNvPr id="94" name="Google Shape;94;p29"/>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a:bodyPr>
          <a:lstStyle>
            <a:lvl1pPr indent="-323850" lvl="0" marL="457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lgn="l">
              <a:lnSpc>
                <a:spcPct val="115000"/>
              </a:lnSpc>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SECTION_HEADER_1">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4"/>
          <p:cNvSpPr txBox="1"/>
          <p:nvPr>
            <p:ph type="title"/>
          </p:nvPr>
        </p:nvSpPr>
        <p:spPr>
          <a:xfrm>
            <a:off x="0" y="4215025"/>
            <a:ext cx="9144000" cy="697800"/>
          </a:xfrm>
          <a:prstGeom prst="rect">
            <a:avLst/>
          </a:prstGeom>
          <a:ln>
            <a:noFill/>
          </a:ln>
        </p:spPr>
        <p:txBody>
          <a:bodyPr anchorCtr="0" anchor="ctr" bIns="91425" lIns="91425" spcFirstLastPara="1" rIns="91425" wrap="square" tIns="91425">
            <a:normAutofit/>
          </a:bodyPr>
          <a:lstStyle>
            <a:lvl1pPr lvl="0"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5"/>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17" name="Google Shape;17;p5"/>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a:bodyPr>
          <a:lstStyle>
            <a:lvl1pPr indent="-355600" lvl="0" marL="457200">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dies">
  <p:cSld name="TITLE_AND_BODY_1">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6"/>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20" name="Google Shape;20;p6"/>
          <p:cNvSpPr txBox="1"/>
          <p:nvPr>
            <p:ph idx="1" type="body"/>
          </p:nvPr>
        </p:nvSpPr>
        <p:spPr>
          <a:xfrm>
            <a:off x="462925" y="1138275"/>
            <a:ext cx="3806100" cy="34164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
        <p:nvSpPr>
          <p:cNvPr id="21" name="Google Shape;21;p6"/>
          <p:cNvSpPr txBox="1"/>
          <p:nvPr>
            <p:ph idx="2" type="body"/>
          </p:nvPr>
        </p:nvSpPr>
        <p:spPr>
          <a:xfrm>
            <a:off x="4874950" y="1138275"/>
            <a:ext cx="3806100" cy="34164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AND_BODY_2">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8"/>
          <p:cNvSpPr txBox="1"/>
          <p:nvPr>
            <p:ph type="title"/>
          </p:nvPr>
        </p:nvSpPr>
        <p:spPr>
          <a:xfrm>
            <a:off x="163350" y="113600"/>
            <a:ext cx="8817300" cy="904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lt1"/>
              </a:buClr>
              <a:buSzPts val="3000"/>
              <a:buFont typeface="Montserrat SemiBold"/>
              <a:buNone/>
              <a:defRPr sz="3000">
                <a:solidFill>
                  <a:schemeClr val="lt1"/>
                </a:solidFill>
                <a:latin typeface="Montserrat SemiBold"/>
                <a:ea typeface="Montserrat SemiBold"/>
                <a:cs typeface="Montserrat SemiBold"/>
                <a:sym typeface="Montserrat SemiBold"/>
              </a:defRPr>
            </a:lvl1pPr>
            <a:lvl2pPr lvl="1"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2800"/>
              <a:buFont typeface="Montserrat"/>
              <a:buNone/>
              <a:defRPr>
                <a:solidFill>
                  <a:schemeClr val="lt1"/>
                </a:solidFill>
                <a:latin typeface="Montserrat"/>
                <a:ea typeface="Montserrat"/>
                <a:cs typeface="Montserrat"/>
                <a:sym typeface="Montserrat"/>
              </a:defRPr>
            </a:lvl9pPr>
          </a:lstStyle>
          <a:p/>
        </p:txBody>
      </p:sp>
      <p:sp>
        <p:nvSpPr>
          <p:cNvPr id="26" name="Google Shape;26;p8"/>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a:bodyPr>
          <a:lstStyle>
            <a:lvl1pPr indent="-355600" lvl="0" marL="457200" rtl="0">
              <a:spcBef>
                <a:spcPts val="0"/>
              </a:spcBef>
              <a:spcAft>
                <a:spcPts val="0"/>
              </a:spcAft>
              <a:buClr>
                <a:schemeClr val="lt2"/>
              </a:buClr>
              <a:buSzPts val="2000"/>
              <a:buFont typeface="Montserrat"/>
              <a:buChar char="●"/>
              <a:defRPr sz="2000">
                <a:solidFill>
                  <a:schemeClr val="lt2"/>
                </a:solidFill>
                <a:latin typeface="Montserrat"/>
                <a:ea typeface="Montserrat"/>
                <a:cs typeface="Montserrat"/>
                <a:sym typeface="Montserrat"/>
              </a:defRPr>
            </a:lvl1pPr>
            <a:lvl2pPr indent="-323850" lvl="1" marL="914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2pPr>
            <a:lvl3pPr indent="-323850" lvl="2" marL="1371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3pPr>
            <a:lvl4pPr indent="-323850" lvl="3" marL="1828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4pPr>
            <a:lvl5pPr indent="-323850" lvl="4" marL="22860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5pPr>
            <a:lvl6pPr indent="-323850" lvl="5" marL="27432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6pPr>
            <a:lvl7pPr indent="-323850" lvl="6" marL="32004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7pPr>
            <a:lvl8pPr indent="-323850" lvl="7" marL="36576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8pPr>
            <a:lvl9pPr indent="-323850" lvl="8" marL="4114800" rtl="0">
              <a:spcBef>
                <a:spcPts val="0"/>
              </a:spcBef>
              <a:spcAft>
                <a:spcPts val="0"/>
              </a:spcAft>
              <a:buClr>
                <a:schemeClr val="lt2"/>
              </a:buClr>
              <a:buSzPts val="1500"/>
              <a:buFont typeface="Montserrat"/>
              <a:buChar char="■"/>
              <a:defRPr sz="1500">
                <a:solidFill>
                  <a:schemeClr val="lt2"/>
                </a:solidFill>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10"/>
          <p:cNvSpPr txBox="1"/>
          <p:nvPr>
            <p:ph type="ctrTitle"/>
          </p:nvPr>
        </p:nvSpPr>
        <p:spPr>
          <a:xfrm>
            <a:off x="139500" y="4430100"/>
            <a:ext cx="8865000" cy="713400"/>
          </a:xfrm>
          <a:prstGeom prst="rect">
            <a:avLst/>
          </a:prstGeom>
          <a:ln>
            <a:noFill/>
          </a:ln>
        </p:spPr>
        <p:txBody>
          <a:bodyPr anchorCtr="0" anchor="ctr" bIns="91425" lIns="91425" spcFirstLastPara="1" rIns="91425" wrap="square" tIns="91425">
            <a:normAutofit/>
          </a:bodyPr>
          <a:lstStyle>
            <a:lvl1pPr lvl="0"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spcBef>
                <a:spcPts val="0"/>
              </a:spcBef>
              <a:spcAft>
                <a:spcPts val="0"/>
              </a:spcAft>
              <a:buClr>
                <a:schemeClr val="lt2"/>
              </a:buClr>
              <a:buSzPts val="3000"/>
              <a:buNone/>
              <a:defRPr sz="3000">
                <a:solidFill>
                  <a:schemeClr val="lt2"/>
                </a:solidFill>
              </a:defRPr>
            </a:lvl2pPr>
            <a:lvl3pPr lvl="2" rtl="0" algn="ctr">
              <a:spcBef>
                <a:spcPts val="0"/>
              </a:spcBef>
              <a:spcAft>
                <a:spcPts val="0"/>
              </a:spcAft>
              <a:buClr>
                <a:schemeClr val="lt2"/>
              </a:buClr>
              <a:buSzPts val="3000"/>
              <a:buNone/>
              <a:defRPr sz="3000">
                <a:solidFill>
                  <a:schemeClr val="lt2"/>
                </a:solidFill>
              </a:defRPr>
            </a:lvl3pPr>
            <a:lvl4pPr lvl="3" rtl="0" algn="ctr">
              <a:spcBef>
                <a:spcPts val="0"/>
              </a:spcBef>
              <a:spcAft>
                <a:spcPts val="0"/>
              </a:spcAft>
              <a:buClr>
                <a:schemeClr val="lt2"/>
              </a:buClr>
              <a:buSzPts val="3000"/>
              <a:buNone/>
              <a:defRPr sz="3000">
                <a:solidFill>
                  <a:schemeClr val="lt2"/>
                </a:solidFill>
              </a:defRPr>
            </a:lvl4pPr>
            <a:lvl5pPr lvl="4" rtl="0" algn="ctr">
              <a:spcBef>
                <a:spcPts val="0"/>
              </a:spcBef>
              <a:spcAft>
                <a:spcPts val="0"/>
              </a:spcAft>
              <a:buClr>
                <a:schemeClr val="lt2"/>
              </a:buClr>
              <a:buSzPts val="3000"/>
              <a:buNone/>
              <a:defRPr sz="3000">
                <a:solidFill>
                  <a:schemeClr val="lt2"/>
                </a:solidFill>
              </a:defRPr>
            </a:lvl5pPr>
            <a:lvl6pPr lvl="5" rtl="0" algn="ctr">
              <a:spcBef>
                <a:spcPts val="0"/>
              </a:spcBef>
              <a:spcAft>
                <a:spcPts val="0"/>
              </a:spcAft>
              <a:buClr>
                <a:schemeClr val="lt2"/>
              </a:buClr>
              <a:buSzPts val="3000"/>
              <a:buNone/>
              <a:defRPr sz="3000">
                <a:solidFill>
                  <a:schemeClr val="lt2"/>
                </a:solidFill>
              </a:defRPr>
            </a:lvl6pPr>
            <a:lvl7pPr lvl="6" rtl="0" algn="ctr">
              <a:spcBef>
                <a:spcPts val="0"/>
              </a:spcBef>
              <a:spcAft>
                <a:spcPts val="0"/>
              </a:spcAft>
              <a:buClr>
                <a:schemeClr val="lt2"/>
              </a:buClr>
              <a:buSzPts val="3000"/>
              <a:buNone/>
              <a:defRPr sz="3000">
                <a:solidFill>
                  <a:schemeClr val="lt2"/>
                </a:solidFill>
              </a:defRPr>
            </a:lvl7pPr>
            <a:lvl8pPr lvl="7" rtl="0" algn="ctr">
              <a:spcBef>
                <a:spcPts val="0"/>
              </a:spcBef>
              <a:spcAft>
                <a:spcPts val="0"/>
              </a:spcAft>
              <a:buClr>
                <a:schemeClr val="lt2"/>
              </a:buClr>
              <a:buSzPts val="3000"/>
              <a:buNone/>
              <a:defRPr sz="3000">
                <a:solidFill>
                  <a:schemeClr val="lt2"/>
                </a:solidFill>
              </a:defRPr>
            </a:lvl8pPr>
            <a:lvl9pPr lvl="8" rtl="0" algn="ctr">
              <a:spcBef>
                <a:spcPts val="0"/>
              </a:spcBef>
              <a:spcAft>
                <a:spcPts val="0"/>
              </a:spcAft>
              <a:buClr>
                <a:schemeClr val="lt2"/>
              </a:buClr>
              <a:buSzPts val="3000"/>
              <a:buNone/>
              <a:defRPr sz="3000">
                <a:solidFill>
                  <a:schemeClr val="lt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secHead">
  <p:cSld name="SECTION_HEADER">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11"/>
          <p:cNvSpPr txBox="1"/>
          <p:nvPr>
            <p:ph type="title"/>
          </p:nvPr>
        </p:nvSpPr>
        <p:spPr>
          <a:xfrm>
            <a:off x="0" y="4215025"/>
            <a:ext cx="7809300" cy="841800"/>
          </a:xfrm>
          <a:prstGeom prst="rect">
            <a:avLst/>
          </a:prstGeom>
          <a:ln>
            <a:noFill/>
          </a:ln>
        </p:spPr>
        <p:txBody>
          <a:bodyPr anchorCtr="0" anchor="ctr" bIns="91425" lIns="91425" spcFirstLastPara="1" rIns="91425" wrap="square" tIns="91425">
            <a:normAutofit/>
          </a:bodyPr>
          <a:lstStyle>
            <a:lvl1pPr lvl="0"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1pPr>
            <a:lvl2pPr lvl="1"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2pPr>
            <a:lvl3pPr lvl="2"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3pPr>
            <a:lvl4pPr lvl="3"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4pPr>
            <a:lvl5pPr lvl="4"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5pPr>
            <a:lvl6pPr lvl="5"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6pPr>
            <a:lvl7pPr lvl="6"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7pPr>
            <a:lvl8pPr lvl="7"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8pPr>
            <a:lvl9pPr lvl="8" rtl="0" algn="ctr">
              <a:spcBef>
                <a:spcPts val="0"/>
              </a:spcBef>
              <a:spcAft>
                <a:spcPts val="0"/>
              </a:spcAft>
              <a:buClr>
                <a:schemeClr val="lt2"/>
              </a:buClr>
              <a:buSzPts val="2500"/>
              <a:buFont typeface="Montserrat SemiBold"/>
              <a:buNone/>
              <a:defRPr sz="2500">
                <a:solidFill>
                  <a:schemeClr val="lt2"/>
                </a:solidFill>
                <a:latin typeface="Montserrat SemiBold"/>
                <a:ea typeface="Montserrat SemiBold"/>
                <a:cs typeface="Montserrat SemiBold"/>
                <a:sym typeface="Montserrat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4.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None/>
              <a:defRPr sz="2800">
                <a:solidFill>
                  <a:schemeClr val="dk2"/>
                </a:solidFill>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 name="Shape 27"/>
        <p:cNvGrpSpPr/>
        <p:nvPr/>
      </p:nvGrpSpPr>
      <p:grpSpPr>
        <a:xfrm>
          <a:off x="0" y="0"/>
          <a:ext cx="0" cy="0"/>
          <a:chOff x="0" y="0"/>
          <a:chExt cx="0" cy="0"/>
        </a:xfrm>
      </p:grpSpPr>
      <p:sp>
        <p:nvSpPr>
          <p:cNvPr id="28" name="Google Shape;28;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9" name="Google Shape;29;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0" name="Google Shape;3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3" name="Shape 73"/>
        <p:cNvGrpSpPr/>
        <p:nvPr/>
      </p:nvGrpSpPr>
      <p:grpSpPr>
        <a:xfrm>
          <a:off x="0" y="0"/>
          <a:ext cx="0" cy="0"/>
          <a:chOff x="0" y="0"/>
          <a:chExt cx="0" cy="0"/>
        </a:xfrm>
      </p:grpSpPr>
      <p:sp>
        <p:nvSpPr>
          <p:cNvPr id="74" name="Google Shape;7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5" name="Google Shape;75;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6" name="Google Shape;7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drive.google.com/file/d/1RGjLAo75Y_KNEdNdrfWZXlUSiv1ioa_H/view" TargetMode="External"/><Relationship Id="rId4" Type="http://schemas.openxmlformats.org/officeDocument/2006/relationships/image" Target="../media/image4.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drive.google.com/file/d/143NefQi9bKNq1L3kZVTyfvf7JFplb4Ne/view" TargetMode="Externa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4.jp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dstatx.us18.list-manage.com/track/click?u=f73c0e3b7cc7e81e9fe60cd4e&amp;id=726fa284b1&amp;e=c27a328ebd" TargetMode="Externa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pecanstreetfestival.org/" TargetMode="External"/><Relationship Id="rId4" Type="http://schemas.openxmlformats.org/officeDocument/2006/relationships/image" Target="../media/image23.png"/><Relationship Id="rId5"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2.png"/><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2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3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0.jp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38.jpg"/><Relationship Id="rId4" Type="http://schemas.openxmlformats.org/officeDocument/2006/relationships/image" Target="../media/image41.png"/><Relationship Id="rId5"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https://zoom.us/meeting/register/tJAuceuprDgsE92JfgXwdl7vmjQBNVhfPmUb"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drive.google.com/file/d/19GHyTqek9rDPjxr8L1I7iakX8XAqW52o/view" TargetMode="External"/><Relationship Id="rId4" Type="http://schemas.openxmlformats.org/officeDocument/2006/relationships/image" Target="../media/image4.png"/><Relationship Id="rId5" Type="http://schemas.openxmlformats.org/officeDocument/2006/relationships/image" Target="../media/image45.png"/><Relationship Id="rId6" Type="http://schemas.openxmlformats.org/officeDocument/2006/relationships/hyperlink" Target="http://drive.google.com/file/d/1El7-4imiZPmRIPEcdTwHKnwP__kck7Mn/view"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hyperlink" Target="http://drive.google.com/file/d/1NcrFWOtLAfB1NIHwzoQsRgXAneUmg9Fm/view" TargetMode="External"/><Relationship Id="rId4"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0"/>
          <p:cNvSpPr txBox="1"/>
          <p:nvPr>
            <p:ph type="ctrTitle"/>
          </p:nvPr>
        </p:nvSpPr>
        <p:spPr>
          <a:xfrm>
            <a:off x="139500" y="4430100"/>
            <a:ext cx="8865000" cy="713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Chapter Meeting - September 9</a:t>
            </a:r>
            <a:r>
              <a:rPr lang="en"/>
              <a:t>,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9"/>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163" name="Google Shape;163;p39"/>
          <p:cNvSpPr txBox="1"/>
          <p:nvPr>
            <p:ph idx="1" type="body"/>
          </p:nvPr>
        </p:nvSpPr>
        <p:spPr>
          <a:xfrm>
            <a:off x="311700" y="1152475"/>
            <a:ext cx="8520600" cy="377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Chapter Reports</a:t>
            </a:r>
            <a:endParaRPr b="1" sz="1600"/>
          </a:p>
          <a:p>
            <a:pPr indent="-330200" lvl="1" marL="914400" rtl="0" algn="l">
              <a:spcBef>
                <a:spcPts val="0"/>
              </a:spcBef>
              <a:spcAft>
                <a:spcPts val="0"/>
              </a:spcAft>
              <a:buClr>
                <a:schemeClr val="dk2"/>
              </a:buClr>
              <a:buSzPts val="1600"/>
              <a:buChar char="○"/>
            </a:pPr>
            <a:r>
              <a:rPr b="1" lang="en" sz="1600">
                <a:solidFill>
                  <a:schemeClr val="dk2"/>
                </a:solidFill>
              </a:rPr>
              <a:t>President</a:t>
            </a:r>
            <a:endParaRPr b="1" sz="1600">
              <a:solidFill>
                <a:schemeClr val="dk2"/>
              </a:solidFill>
            </a:endParaRPr>
          </a:p>
          <a:p>
            <a:pPr indent="-330200" lvl="1" marL="914400" rtl="0" algn="l">
              <a:spcBef>
                <a:spcPts val="0"/>
              </a:spcBef>
              <a:spcAft>
                <a:spcPts val="0"/>
              </a:spcAft>
              <a:buSzPts val="1600"/>
              <a:buChar char="○"/>
            </a:pPr>
            <a:r>
              <a:rPr b="1" lang="en" sz="1600"/>
              <a:t>2nd Vice President</a:t>
            </a:r>
            <a:endParaRPr b="1" sz="1600"/>
          </a:p>
          <a:p>
            <a:pPr indent="-330200" lvl="1" marL="914400" rtl="0" algn="l">
              <a:spcBef>
                <a:spcPts val="0"/>
              </a:spcBef>
              <a:spcAft>
                <a:spcPts val="0"/>
              </a:spcAft>
              <a:buSzPts val="1600"/>
              <a:buChar char="○"/>
            </a:pPr>
            <a:r>
              <a:rPr b="1" lang="en" sz="1600"/>
              <a:t>Financial Secretary</a:t>
            </a:r>
            <a:endParaRPr b="1" sz="1600"/>
          </a:p>
          <a:p>
            <a:pPr indent="-330200" lvl="1" marL="914400" rtl="0" algn="l">
              <a:spcBef>
                <a:spcPts val="0"/>
              </a:spcBef>
              <a:spcAft>
                <a:spcPts val="0"/>
              </a:spcAft>
              <a:buSzPts val="1600"/>
              <a:buChar char="○"/>
            </a:pPr>
            <a:r>
              <a:rPr b="1" lang="en" sz="1600"/>
              <a:t>Treasurer/Budget &amp; Finance</a:t>
            </a:r>
            <a:endParaRPr b="1" sz="16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0"/>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0"/>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sp>
        <p:nvSpPr>
          <p:cNvPr id="170" name="Google Shape;170;p40"/>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President’s Report</a:t>
            </a:r>
            <a:endParaRPr/>
          </a:p>
        </p:txBody>
      </p:sp>
      <p:sp>
        <p:nvSpPr>
          <p:cNvPr id="171" name="Google Shape;171;p40"/>
          <p:cNvSpPr txBox="1"/>
          <p:nvPr>
            <p:ph idx="1" type="body"/>
          </p:nvPr>
        </p:nvSpPr>
        <p:spPr>
          <a:xfrm>
            <a:off x="311700" y="1152475"/>
            <a:ext cx="5534700" cy="3888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Char char="●"/>
            </a:pPr>
            <a:r>
              <a:rPr lang="en">
                <a:solidFill>
                  <a:srgbClr val="000000"/>
                </a:solidFill>
              </a:rPr>
              <a:t>2023-24 Sorority Year Welcome</a:t>
            </a:r>
            <a:endParaRPr>
              <a:solidFill>
                <a:srgbClr val="000000"/>
              </a:solidFill>
            </a:endParaRPr>
          </a:p>
          <a:p>
            <a:pPr indent="-355600" lvl="0" marL="457200" rtl="0" algn="l">
              <a:lnSpc>
                <a:spcPct val="150000"/>
              </a:lnSpc>
              <a:spcBef>
                <a:spcPts val="0"/>
              </a:spcBef>
              <a:spcAft>
                <a:spcPts val="0"/>
              </a:spcAft>
              <a:buClr>
                <a:srgbClr val="000000"/>
              </a:buClr>
              <a:buSzPts val="2000"/>
              <a:buChar char="●"/>
            </a:pPr>
            <a:r>
              <a:rPr lang="en">
                <a:solidFill>
                  <a:srgbClr val="000000"/>
                </a:solidFill>
              </a:rPr>
              <a:t>2023 Chapter Theme</a:t>
            </a:r>
            <a:endParaRPr>
              <a:solidFill>
                <a:srgbClr val="000000"/>
              </a:solidFill>
            </a:endParaRPr>
          </a:p>
          <a:p>
            <a:pPr indent="0" lvl="0" marL="1371600" rtl="0" algn="l">
              <a:lnSpc>
                <a:spcPct val="150000"/>
              </a:lnSpc>
              <a:spcBef>
                <a:spcPts val="0"/>
              </a:spcBef>
              <a:spcAft>
                <a:spcPts val="0"/>
              </a:spcAft>
              <a:buNone/>
            </a:pPr>
            <a:r>
              <a:t/>
            </a:r>
            <a:endParaRPr>
              <a:solidFill>
                <a:srgbClr val="000000"/>
              </a:solidFill>
            </a:endParaRPr>
          </a:p>
          <a:p>
            <a:pPr indent="0" lvl="0" marL="457200" rtl="0" algn="ctr">
              <a:lnSpc>
                <a:spcPct val="100000"/>
              </a:lnSpc>
              <a:spcBef>
                <a:spcPts val="0"/>
              </a:spcBef>
              <a:spcAft>
                <a:spcPts val="0"/>
              </a:spcAft>
              <a:buNone/>
            </a:pPr>
            <a:r>
              <a:rPr b="1" i="1" lang="en">
                <a:solidFill>
                  <a:schemeClr val="dk2"/>
                </a:solidFill>
              </a:rPr>
              <a:t>“Moving Forward: One Delta, One Bond, One Love.  We are One!”</a:t>
            </a:r>
            <a:endParaRPr b="1" i="1">
              <a:solidFill>
                <a:schemeClr val="dk2"/>
              </a:solidFill>
            </a:endParaRPr>
          </a:p>
        </p:txBody>
      </p:sp>
      <p:pic>
        <p:nvPicPr>
          <p:cNvPr id="172" name="Google Shape;172;p40"/>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1"/>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1"/>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pic>
        <p:nvPicPr>
          <p:cNvPr id="179" name="Google Shape;179;p41"/>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pic>
        <p:nvPicPr>
          <p:cNvPr id="180" name="Google Shape;180;p41"/>
          <p:cNvPicPr preferRelativeResize="0"/>
          <p:nvPr/>
        </p:nvPicPr>
        <p:blipFill>
          <a:blip r:embed="rId4">
            <a:alphaModFix/>
          </a:blip>
          <a:stretch>
            <a:fillRect/>
          </a:stretch>
        </p:blipFill>
        <p:spPr>
          <a:xfrm>
            <a:off x="637075" y="127925"/>
            <a:ext cx="5366716" cy="491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2"/>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2"/>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sp>
        <p:nvSpPr>
          <p:cNvPr id="187" name="Google Shape;187;p42"/>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President’s Report</a:t>
            </a:r>
            <a:endParaRPr/>
          </a:p>
        </p:txBody>
      </p:sp>
      <p:sp>
        <p:nvSpPr>
          <p:cNvPr id="188" name="Google Shape;188;p42"/>
          <p:cNvSpPr txBox="1"/>
          <p:nvPr>
            <p:ph idx="1" type="body"/>
          </p:nvPr>
        </p:nvSpPr>
        <p:spPr>
          <a:xfrm>
            <a:off x="311700" y="1152475"/>
            <a:ext cx="5534700" cy="3888300"/>
          </a:xfrm>
          <a:prstGeom prst="rect">
            <a:avLst/>
          </a:prstGeom>
        </p:spPr>
        <p:txBody>
          <a:bodyPr anchorCtr="0" anchor="t" bIns="91425" lIns="91425" spcFirstLastPara="1" rIns="91425" wrap="square" tIns="91425">
            <a:noAutofit/>
          </a:bodyPr>
          <a:lstStyle/>
          <a:p>
            <a:pPr indent="0" lvl="0" marL="457200" rtl="0" algn="ctr">
              <a:lnSpc>
                <a:spcPct val="100000"/>
              </a:lnSpc>
              <a:spcBef>
                <a:spcPts val="0"/>
              </a:spcBef>
              <a:spcAft>
                <a:spcPts val="0"/>
              </a:spcAft>
              <a:buNone/>
            </a:pPr>
            <a:r>
              <a:rPr b="1" lang="en">
                <a:solidFill>
                  <a:srgbClr val="000000"/>
                </a:solidFill>
              </a:rPr>
              <a:t>Membership Services </a:t>
            </a:r>
            <a:endParaRPr b="1">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a:p>
            <a:pPr indent="0" lvl="0" marL="457200" rtl="0" algn="l">
              <a:lnSpc>
                <a:spcPct val="100000"/>
              </a:lnSpc>
              <a:spcBef>
                <a:spcPts val="0"/>
              </a:spcBef>
              <a:spcAft>
                <a:spcPts val="0"/>
              </a:spcAft>
              <a:buNone/>
            </a:pPr>
            <a:r>
              <a:rPr lang="en">
                <a:solidFill>
                  <a:srgbClr val="000000"/>
                </a:solidFill>
              </a:rPr>
              <a:t>2023 Retreat </a:t>
            </a:r>
            <a:endParaRPr>
              <a:solidFill>
                <a:srgbClr val="000000"/>
              </a:solidFill>
            </a:endParaRPr>
          </a:p>
          <a:p>
            <a:pPr indent="0" lvl="0" marL="457200" rtl="0" algn="l">
              <a:lnSpc>
                <a:spcPct val="100000"/>
              </a:lnSpc>
              <a:spcBef>
                <a:spcPts val="0"/>
              </a:spcBef>
              <a:spcAft>
                <a:spcPts val="0"/>
              </a:spcAft>
              <a:buNone/>
            </a:pPr>
            <a:r>
              <a:rPr b="1" i="1" lang="en">
                <a:solidFill>
                  <a:schemeClr val="dk2"/>
                </a:solidFill>
              </a:rPr>
              <a:t>Mission Accomplished </a:t>
            </a:r>
            <a:endParaRPr b="1" i="1">
              <a:solidFill>
                <a:schemeClr val="dk2"/>
              </a:solidFill>
            </a:endParaRPr>
          </a:p>
          <a:p>
            <a:pPr indent="-355600" lvl="0" marL="1371600" rtl="0" algn="l">
              <a:lnSpc>
                <a:spcPct val="100000"/>
              </a:lnSpc>
              <a:spcBef>
                <a:spcPts val="0"/>
              </a:spcBef>
              <a:spcAft>
                <a:spcPts val="0"/>
              </a:spcAft>
              <a:buClr>
                <a:srgbClr val="000000"/>
              </a:buClr>
              <a:buSzPts val="2000"/>
              <a:buChar char="●"/>
            </a:pPr>
            <a:r>
              <a:rPr lang="en">
                <a:solidFill>
                  <a:srgbClr val="000000"/>
                </a:solidFill>
              </a:rPr>
              <a:t>Fun</a:t>
            </a:r>
            <a:endParaRPr>
              <a:solidFill>
                <a:srgbClr val="000000"/>
              </a:solidFill>
            </a:endParaRPr>
          </a:p>
          <a:p>
            <a:pPr indent="-355600" lvl="0" marL="1371600" rtl="0" algn="l">
              <a:lnSpc>
                <a:spcPct val="100000"/>
              </a:lnSpc>
              <a:spcBef>
                <a:spcPts val="0"/>
              </a:spcBef>
              <a:spcAft>
                <a:spcPts val="0"/>
              </a:spcAft>
              <a:buClr>
                <a:srgbClr val="000000"/>
              </a:buClr>
              <a:buSzPts val="2000"/>
              <a:buChar char="●"/>
            </a:pPr>
            <a:r>
              <a:rPr lang="en">
                <a:solidFill>
                  <a:srgbClr val="000000"/>
                </a:solidFill>
              </a:rPr>
              <a:t>Fellowship </a:t>
            </a:r>
            <a:endParaRPr>
              <a:solidFill>
                <a:srgbClr val="000000"/>
              </a:solidFill>
            </a:endParaRPr>
          </a:p>
          <a:p>
            <a:pPr indent="-355600" lvl="0" marL="1371600" rtl="0" algn="l">
              <a:lnSpc>
                <a:spcPct val="100000"/>
              </a:lnSpc>
              <a:spcBef>
                <a:spcPts val="0"/>
              </a:spcBef>
              <a:spcAft>
                <a:spcPts val="0"/>
              </a:spcAft>
              <a:buClr>
                <a:srgbClr val="000000"/>
              </a:buClr>
              <a:buSzPts val="2000"/>
              <a:buChar char="●"/>
            </a:pPr>
            <a:r>
              <a:rPr lang="en">
                <a:solidFill>
                  <a:srgbClr val="000000"/>
                </a:solidFill>
              </a:rPr>
              <a:t>Sisterly Bonding</a:t>
            </a:r>
            <a:endParaRPr>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a:p>
            <a:pPr indent="0" lvl="0" marL="457200" rtl="0" algn="l">
              <a:lnSpc>
                <a:spcPct val="100000"/>
              </a:lnSpc>
              <a:spcBef>
                <a:spcPts val="0"/>
              </a:spcBef>
              <a:spcAft>
                <a:spcPts val="0"/>
              </a:spcAft>
              <a:buNone/>
            </a:pPr>
            <a:r>
              <a:t/>
            </a:r>
            <a:endParaRPr>
              <a:solidFill>
                <a:srgbClr val="000000"/>
              </a:solidFill>
            </a:endParaRPr>
          </a:p>
        </p:txBody>
      </p:sp>
      <p:pic>
        <p:nvPicPr>
          <p:cNvPr id="189" name="Google Shape;189;p42"/>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3"/>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3"/>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sp>
        <p:nvSpPr>
          <p:cNvPr id="196" name="Google Shape;196;p4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Sister II Sister Circle Initiative </a:t>
            </a:r>
            <a:endParaRPr/>
          </a:p>
        </p:txBody>
      </p:sp>
      <p:sp>
        <p:nvSpPr>
          <p:cNvPr id="197" name="Google Shape;197;p43"/>
          <p:cNvSpPr txBox="1"/>
          <p:nvPr>
            <p:ph idx="1" type="body"/>
          </p:nvPr>
        </p:nvSpPr>
        <p:spPr>
          <a:xfrm>
            <a:off x="311700" y="1152475"/>
            <a:ext cx="6085200" cy="38883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
                <a:solidFill>
                  <a:srgbClr val="000000"/>
                </a:solidFill>
              </a:rPr>
              <a:t>Objective: </a:t>
            </a:r>
            <a:endParaRPr b="1">
              <a:solidFill>
                <a:srgbClr val="000000"/>
              </a:solidFill>
            </a:endParaRPr>
          </a:p>
          <a:p>
            <a:pPr indent="0" lvl="0" marL="457200" rtl="0" algn="just">
              <a:lnSpc>
                <a:spcPct val="100000"/>
              </a:lnSpc>
              <a:spcBef>
                <a:spcPts val="0"/>
              </a:spcBef>
              <a:spcAft>
                <a:spcPts val="0"/>
              </a:spcAft>
              <a:buNone/>
            </a:pPr>
            <a:r>
              <a:rPr lang="en" sz="1800"/>
              <a:t>Organizing the chapter to more effectively build sisterly bonds and support, serve in the member’s immediate community, and accountability in emergency situations</a:t>
            </a:r>
            <a:endParaRPr sz="1800"/>
          </a:p>
          <a:p>
            <a:pPr indent="0" lvl="0" marL="45720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b="1" lang="en"/>
              <a:t>Focus: </a:t>
            </a:r>
            <a:endParaRPr b="1"/>
          </a:p>
          <a:p>
            <a:pPr indent="-342900" lvl="0" marL="1371600" rtl="0" algn="l">
              <a:spcBef>
                <a:spcPts val="0"/>
              </a:spcBef>
              <a:spcAft>
                <a:spcPts val="0"/>
              </a:spcAft>
              <a:buSzPts val="1800"/>
              <a:buChar char="●"/>
            </a:pPr>
            <a:r>
              <a:rPr lang="en" sz="1800"/>
              <a:t>Socializing</a:t>
            </a:r>
            <a:endParaRPr sz="1800"/>
          </a:p>
          <a:p>
            <a:pPr indent="-342900" lvl="0" marL="1371600" rtl="0" algn="l">
              <a:spcBef>
                <a:spcPts val="0"/>
              </a:spcBef>
              <a:spcAft>
                <a:spcPts val="0"/>
              </a:spcAft>
              <a:buSzPts val="1800"/>
              <a:buChar char="●"/>
            </a:pPr>
            <a:r>
              <a:rPr lang="en" sz="1800"/>
              <a:t>Supporting</a:t>
            </a:r>
            <a:endParaRPr sz="1800"/>
          </a:p>
          <a:p>
            <a:pPr indent="-342900" lvl="0" marL="1371600" rtl="0" algn="l">
              <a:spcBef>
                <a:spcPts val="0"/>
              </a:spcBef>
              <a:spcAft>
                <a:spcPts val="0"/>
              </a:spcAft>
              <a:buSzPts val="1800"/>
              <a:buChar char="●"/>
            </a:pPr>
            <a:r>
              <a:rPr lang="en" sz="1800"/>
              <a:t>Securing</a:t>
            </a:r>
            <a:endParaRPr sz="1800"/>
          </a:p>
          <a:p>
            <a:pPr indent="-342900" lvl="0" marL="1371600" rtl="0" algn="l">
              <a:spcBef>
                <a:spcPts val="0"/>
              </a:spcBef>
              <a:spcAft>
                <a:spcPts val="0"/>
              </a:spcAft>
              <a:buSzPts val="1800"/>
              <a:buChar char="●"/>
            </a:pPr>
            <a:r>
              <a:rPr lang="en" sz="1800"/>
              <a:t>Serving</a:t>
            </a:r>
            <a:endParaRPr sz="1800"/>
          </a:p>
          <a:p>
            <a:pPr indent="0" lvl="0" marL="457200" rtl="0" algn="l">
              <a:lnSpc>
                <a:spcPct val="100000"/>
              </a:lnSpc>
              <a:spcBef>
                <a:spcPts val="0"/>
              </a:spcBef>
              <a:spcAft>
                <a:spcPts val="0"/>
              </a:spcAft>
              <a:buNone/>
            </a:pPr>
            <a:r>
              <a:t/>
            </a:r>
            <a:endParaRPr sz="1000">
              <a:latin typeface="Arial"/>
              <a:ea typeface="Arial"/>
              <a:cs typeface="Arial"/>
              <a:sym typeface="Arial"/>
            </a:endParaRPr>
          </a:p>
        </p:txBody>
      </p:sp>
      <p:pic>
        <p:nvPicPr>
          <p:cNvPr id="198" name="Google Shape;198;p43"/>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4"/>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4"/>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sp>
        <p:nvSpPr>
          <p:cNvPr id="205" name="Google Shape;205;p44"/>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President’s Report</a:t>
            </a:r>
            <a:endParaRPr/>
          </a:p>
        </p:txBody>
      </p:sp>
      <p:sp>
        <p:nvSpPr>
          <p:cNvPr id="206" name="Google Shape;206;p44"/>
          <p:cNvSpPr txBox="1"/>
          <p:nvPr>
            <p:ph idx="1" type="body"/>
          </p:nvPr>
        </p:nvSpPr>
        <p:spPr>
          <a:xfrm>
            <a:off x="311700" y="1152475"/>
            <a:ext cx="6386400" cy="3888300"/>
          </a:xfrm>
          <a:prstGeom prst="rect">
            <a:avLst/>
          </a:prstGeom>
        </p:spPr>
        <p:txBody>
          <a:bodyPr anchorCtr="0" anchor="t" bIns="91425" lIns="91425" spcFirstLastPara="1" rIns="91425" wrap="square" tIns="91425">
            <a:noAutofit/>
          </a:bodyPr>
          <a:lstStyle/>
          <a:p>
            <a:pPr indent="0" lvl="0" marL="457200" rtl="0" algn="ctr">
              <a:lnSpc>
                <a:spcPct val="100000"/>
              </a:lnSpc>
              <a:spcBef>
                <a:spcPts val="0"/>
              </a:spcBef>
              <a:spcAft>
                <a:spcPts val="0"/>
              </a:spcAft>
              <a:buNone/>
            </a:pPr>
            <a:r>
              <a:rPr b="1" lang="en">
                <a:solidFill>
                  <a:schemeClr val="dk2"/>
                </a:solidFill>
              </a:rPr>
              <a:t>Regional Update</a:t>
            </a:r>
            <a:endParaRPr b="1">
              <a:solidFill>
                <a:schemeClr val="dk2"/>
              </a:solidFill>
            </a:endParaRPr>
          </a:p>
          <a:p>
            <a:pPr indent="0" lvl="0" marL="45720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b="1" lang="en">
                <a:solidFill>
                  <a:srgbClr val="000000"/>
                </a:solidFill>
              </a:rPr>
              <a:t>State of the Region Address:</a:t>
            </a:r>
            <a:endParaRPr b="1">
              <a:solidFill>
                <a:srgbClr val="000000"/>
              </a:solidFill>
            </a:endParaRPr>
          </a:p>
          <a:p>
            <a:pPr indent="0" lvl="0" marL="457200" rtl="0" algn="just">
              <a:spcBef>
                <a:spcPts val="0"/>
              </a:spcBef>
              <a:spcAft>
                <a:spcPts val="0"/>
              </a:spcAft>
              <a:buClr>
                <a:schemeClr val="lt2"/>
              </a:buClr>
              <a:buSzPts val="1100"/>
              <a:buFont typeface="Arial"/>
              <a:buNone/>
            </a:pPr>
            <a:r>
              <a:rPr lang="en" sz="1800"/>
              <a:t>Regional Director Barker held her State of the Region Address on Sunday, August 13. She provided data on the outstanding work in the SWR and the leaders that have and currently represent the SWR in National roles. She encouraged and motivated us to be in the room at the school board meetings and in our communities.</a:t>
            </a:r>
            <a:endParaRPr sz="1800"/>
          </a:p>
          <a:p>
            <a:pPr indent="0" lvl="0" marL="914400" rtl="0" algn="l">
              <a:lnSpc>
                <a:spcPct val="100000"/>
              </a:lnSpc>
              <a:spcBef>
                <a:spcPts val="1000"/>
              </a:spcBef>
              <a:spcAft>
                <a:spcPts val="0"/>
              </a:spcAft>
              <a:buNone/>
            </a:pPr>
            <a:r>
              <a:t/>
            </a:r>
            <a:endParaRPr>
              <a:solidFill>
                <a:srgbClr val="000000"/>
              </a:solidFill>
            </a:endParaRPr>
          </a:p>
        </p:txBody>
      </p:sp>
      <p:pic>
        <p:nvPicPr>
          <p:cNvPr id="207" name="Google Shape;207;p44"/>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5"/>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5"/>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56th National Convention Report</a:t>
            </a:r>
            <a:endParaRPr/>
          </a:p>
        </p:txBody>
      </p:sp>
      <p:sp>
        <p:nvSpPr>
          <p:cNvPr id="214" name="Google Shape;214;p45"/>
          <p:cNvSpPr txBox="1"/>
          <p:nvPr>
            <p:ph idx="1" type="body"/>
          </p:nvPr>
        </p:nvSpPr>
        <p:spPr>
          <a:xfrm>
            <a:off x="163500" y="1152475"/>
            <a:ext cx="8817300" cy="3888300"/>
          </a:xfrm>
          <a:prstGeom prst="rect">
            <a:avLst/>
          </a:prstGeom>
        </p:spPr>
        <p:txBody>
          <a:bodyPr anchorCtr="0" anchor="t" bIns="91425" lIns="91425" spcFirstLastPara="1" rIns="91425" wrap="square" tIns="91425">
            <a:noAutofit/>
          </a:bodyPr>
          <a:lstStyle/>
          <a:p>
            <a:pPr indent="0" lvl="0" marL="457200" rtl="0" algn="ctr">
              <a:lnSpc>
                <a:spcPct val="100000"/>
              </a:lnSpc>
              <a:spcBef>
                <a:spcPts val="0"/>
              </a:spcBef>
              <a:spcAft>
                <a:spcPts val="0"/>
              </a:spcAft>
              <a:buNone/>
            </a:pPr>
            <a:r>
              <a:rPr b="1" lang="en" u="sng">
                <a:solidFill>
                  <a:srgbClr val="000000"/>
                </a:solidFill>
              </a:rPr>
              <a:t>Election Results</a:t>
            </a:r>
            <a:endParaRPr b="1" u="sng">
              <a:solidFill>
                <a:srgbClr val="000000"/>
              </a:solidFill>
            </a:endParaRPr>
          </a:p>
          <a:p>
            <a:pPr indent="0" lvl="0" marL="457200" rtl="0" algn="ctr">
              <a:lnSpc>
                <a:spcPct val="100000"/>
              </a:lnSpc>
              <a:spcBef>
                <a:spcPts val="0"/>
              </a:spcBef>
              <a:spcAft>
                <a:spcPts val="0"/>
              </a:spcAft>
              <a:buNone/>
            </a:pPr>
            <a:r>
              <a:t/>
            </a:r>
            <a:endParaRPr b="1" sz="1400" u="sng">
              <a:solidFill>
                <a:srgbClr val="000000"/>
              </a:solidFill>
            </a:endParaRPr>
          </a:p>
          <a:p>
            <a:pPr indent="0" lvl="0" marL="0" rtl="0" algn="l">
              <a:spcBef>
                <a:spcPts val="0"/>
              </a:spcBef>
              <a:spcAft>
                <a:spcPts val="0"/>
              </a:spcAft>
              <a:buClr>
                <a:schemeClr val="lt2"/>
              </a:buClr>
              <a:buSzPts val="1100"/>
              <a:buFont typeface="Arial"/>
              <a:buNone/>
            </a:pPr>
            <a:r>
              <a:rPr lang="en" sz="1400"/>
              <a:t>International President and CEO, Board of Directors – Elsie Cooke-Holmes (SW)</a:t>
            </a:r>
            <a:endParaRPr sz="1400"/>
          </a:p>
          <a:p>
            <a:pPr indent="0" lvl="0" marL="0" rtl="0" algn="l">
              <a:spcBef>
                <a:spcPts val="0"/>
              </a:spcBef>
              <a:spcAft>
                <a:spcPts val="0"/>
              </a:spcAft>
              <a:buClr>
                <a:schemeClr val="lt2"/>
              </a:buClr>
              <a:buSzPts val="1100"/>
              <a:buFont typeface="Arial"/>
              <a:buNone/>
            </a:pPr>
            <a:r>
              <a:rPr lang="en" sz="1400"/>
              <a:t>National First Vice President – Cheryl Turner (SO)</a:t>
            </a:r>
            <a:endParaRPr sz="1400"/>
          </a:p>
          <a:p>
            <a:pPr indent="0" lvl="0" marL="0" rtl="0" algn="l">
              <a:spcBef>
                <a:spcPts val="0"/>
              </a:spcBef>
              <a:spcAft>
                <a:spcPts val="0"/>
              </a:spcAft>
              <a:buClr>
                <a:schemeClr val="lt2"/>
              </a:buClr>
              <a:buSzPts val="1100"/>
              <a:buFont typeface="Arial"/>
              <a:buNone/>
            </a:pPr>
            <a:r>
              <a:rPr lang="en" sz="1400"/>
              <a:t>National Second Vice President – Sade’ Ried (FW)</a:t>
            </a:r>
            <a:endParaRPr sz="1400"/>
          </a:p>
          <a:p>
            <a:pPr indent="0" lvl="0" marL="0" rtl="0" algn="l">
              <a:spcBef>
                <a:spcPts val="0"/>
              </a:spcBef>
              <a:spcAft>
                <a:spcPts val="0"/>
              </a:spcAft>
              <a:buClr>
                <a:schemeClr val="lt2"/>
              </a:buClr>
              <a:buSzPts val="1100"/>
              <a:buFont typeface="Arial"/>
              <a:buNone/>
            </a:pPr>
            <a:r>
              <a:rPr lang="en" sz="1400"/>
              <a:t>National Secretary – Joi Moore (CE)</a:t>
            </a:r>
            <a:endParaRPr sz="1400"/>
          </a:p>
          <a:p>
            <a:pPr indent="0" lvl="0" marL="0" rtl="0" algn="l">
              <a:spcBef>
                <a:spcPts val="0"/>
              </a:spcBef>
              <a:spcAft>
                <a:spcPts val="0"/>
              </a:spcAft>
              <a:buClr>
                <a:schemeClr val="lt2"/>
              </a:buClr>
              <a:buSzPts val="1100"/>
              <a:buFont typeface="Arial"/>
              <a:buNone/>
            </a:pPr>
            <a:r>
              <a:rPr lang="en" sz="1400"/>
              <a:t>National Treasurer – Rosalyn Glenn (SA)</a:t>
            </a:r>
            <a:endParaRPr sz="1400"/>
          </a:p>
          <a:p>
            <a:pPr indent="0" lvl="0" marL="0" rtl="0" algn="l">
              <a:spcBef>
                <a:spcPts val="0"/>
              </a:spcBef>
              <a:spcAft>
                <a:spcPts val="0"/>
              </a:spcAft>
              <a:buClr>
                <a:schemeClr val="lt2"/>
              </a:buClr>
              <a:buSzPts val="1100"/>
              <a:buFont typeface="Arial"/>
              <a:buNone/>
            </a:pPr>
            <a:r>
              <a:rPr lang="en" sz="1400"/>
              <a:t>Chair, 2025 National Nominating Committee – Janelle Baker (SO)</a:t>
            </a:r>
            <a:endParaRPr sz="1400"/>
          </a:p>
          <a:p>
            <a:pPr indent="0" lvl="0" marL="0" rtl="0" algn="l">
              <a:spcBef>
                <a:spcPts val="0"/>
              </a:spcBef>
              <a:spcAft>
                <a:spcPts val="0"/>
              </a:spcAft>
              <a:buClr>
                <a:schemeClr val="lt2"/>
              </a:buClr>
              <a:buSzPts val="1100"/>
              <a:buFont typeface="Arial"/>
              <a:buNone/>
            </a:pPr>
            <a:r>
              <a:rPr lang="en" sz="1400"/>
              <a:t>Alumnae Member, National Audit and Corporate Compliance Committee – Deloris Drakes (EA)</a:t>
            </a:r>
            <a:endParaRPr sz="1400"/>
          </a:p>
          <a:p>
            <a:pPr indent="0" lvl="0" marL="0" rtl="0" algn="l">
              <a:spcBef>
                <a:spcPts val="0"/>
              </a:spcBef>
              <a:spcAft>
                <a:spcPts val="0"/>
              </a:spcAft>
              <a:buClr>
                <a:schemeClr val="lt2"/>
              </a:buClr>
              <a:buSzPts val="1100"/>
              <a:buFont typeface="Arial"/>
              <a:buNone/>
            </a:pPr>
            <a:r>
              <a:rPr lang="en" sz="1400"/>
              <a:t>Collegiate Member, National Scholarship and Standards Committee - Tamia Brown (SA)</a:t>
            </a:r>
            <a:endParaRPr sz="1400"/>
          </a:p>
          <a:p>
            <a:pPr indent="0" lvl="0" marL="0" rtl="0" algn="l">
              <a:spcBef>
                <a:spcPts val="0"/>
              </a:spcBef>
              <a:spcAft>
                <a:spcPts val="0"/>
              </a:spcAft>
              <a:buClr>
                <a:schemeClr val="lt2"/>
              </a:buClr>
              <a:buSzPts val="1100"/>
              <a:buFont typeface="Arial"/>
              <a:buNone/>
            </a:pPr>
            <a:r>
              <a:rPr lang="en" sz="1400"/>
              <a:t>Collegiate Member, National Finance Committee – Allison Keith (EA)</a:t>
            </a:r>
            <a:endParaRPr sz="1400"/>
          </a:p>
          <a:p>
            <a:pPr indent="0" lvl="0" marL="0" rtl="0" algn="l">
              <a:spcBef>
                <a:spcPts val="0"/>
              </a:spcBef>
              <a:spcAft>
                <a:spcPts val="0"/>
              </a:spcAft>
              <a:buClr>
                <a:schemeClr val="lt2"/>
              </a:buClr>
              <a:buSzPts val="1100"/>
              <a:buFont typeface="Arial"/>
              <a:buNone/>
            </a:pPr>
            <a:r>
              <a:rPr lang="en" sz="1400"/>
              <a:t>Collegiate Member, 2025 National Nominating Committee – Ryane Jones (EA)</a:t>
            </a:r>
            <a:endParaRPr sz="1400"/>
          </a:p>
          <a:p>
            <a:pPr indent="0" lvl="0" marL="0" rtl="0" algn="l">
              <a:spcBef>
                <a:spcPts val="0"/>
              </a:spcBef>
              <a:spcAft>
                <a:spcPts val="0"/>
              </a:spcAft>
              <a:buClr>
                <a:schemeClr val="lt2"/>
              </a:buClr>
              <a:buSzPts val="1100"/>
              <a:buFont typeface="Arial"/>
              <a:buNone/>
            </a:pPr>
            <a:r>
              <a:rPr lang="en" sz="1400"/>
              <a:t>Collegiate Member, National Audit and Corporate Compliance Committee – Denielle Clarke (EA) and Jordan Sampson (SO)</a:t>
            </a:r>
            <a:endParaRPr sz="1400"/>
          </a:p>
          <a:p>
            <a:pPr indent="0" lvl="0" marL="457200" rtl="0" algn="l">
              <a:lnSpc>
                <a:spcPct val="100000"/>
              </a:lnSpc>
              <a:spcBef>
                <a:spcPts val="0"/>
              </a:spcBef>
              <a:spcAft>
                <a:spcPts val="0"/>
              </a:spcAft>
              <a:buNone/>
            </a:pPr>
            <a:r>
              <a:t/>
            </a:r>
            <a:endParaRPr sz="21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6"/>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46"/>
          <p:cNvPicPr preferRelativeResize="0"/>
          <p:nvPr/>
        </p:nvPicPr>
        <p:blipFill>
          <a:blip r:embed="rId3">
            <a:alphaModFix/>
          </a:blip>
          <a:stretch>
            <a:fillRect/>
          </a:stretch>
        </p:blipFill>
        <p:spPr>
          <a:xfrm>
            <a:off x="122803" y="47488"/>
            <a:ext cx="4798548" cy="5048524"/>
          </a:xfrm>
          <a:prstGeom prst="rect">
            <a:avLst/>
          </a:prstGeom>
          <a:noFill/>
          <a:ln>
            <a:noFill/>
          </a:ln>
        </p:spPr>
      </p:pic>
      <p:sp>
        <p:nvSpPr>
          <p:cNvPr id="221" name="Google Shape;221;p46"/>
          <p:cNvSpPr txBox="1"/>
          <p:nvPr/>
        </p:nvSpPr>
        <p:spPr>
          <a:xfrm>
            <a:off x="5163175" y="1122400"/>
            <a:ext cx="3685500" cy="382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Ambassador Bonnie D. Jenkins</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Channing Dungey</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Rashida Jones</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Tamika Catchings</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Debra Lee</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Phyllis Newhouse</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 </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chemeClr val="lt2"/>
                </a:solidFill>
                <a:latin typeface="Montserrat"/>
                <a:ea typeface="Montserrat"/>
                <a:cs typeface="Montserrat"/>
                <a:sym typeface="Montserrat"/>
              </a:rPr>
              <a:t> Justice Ketanji Brown Jackson</a:t>
            </a:r>
            <a:endParaRPr b="1" sz="1600">
              <a:solidFill>
                <a:schemeClr val="lt2"/>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7"/>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7"/>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56th National Convention</a:t>
            </a:r>
            <a:endParaRPr/>
          </a:p>
        </p:txBody>
      </p:sp>
      <p:sp>
        <p:nvSpPr>
          <p:cNvPr id="228" name="Google Shape;228;p47"/>
          <p:cNvSpPr txBox="1"/>
          <p:nvPr>
            <p:ph idx="1" type="body"/>
          </p:nvPr>
        </p:nvSpPr>
        <p:spPr>
          <a:xfrm>
            <a:off x="311700" y="1017800"/>
            <a:ext cx="8348100" cy="4023000"/>
          </a:xfrm>
          <a:prstGeom prst="rect">
            <a:avLst/>
          </a:prstGeom>
        </p:spPr>
        <p:txBody>
          <a:bodyPr anchorCtr="0" anchor="t" bIns="91425" lIns="91425" spcFirstLastPara="1" rIns="91425" wrap="square" tIns="91425">
            <a:noAutofit/>
          </a:bodyPr>
          <a:lstStyle/>
          <a:p>
            <a:pPr indent="0" lvl="0" marL="457200" rtl="0" algn="ctr">
              <a:lnSpc>
                <a:spcPct val="100000"/>
              </a:lnSpc>
              <a:spcBef>
                <a:spcPts val="0"/>
              </a:spcBef>
              <a:spcAft>
                <a:spcPts val="0"/>
              </a:spcAft>
              <a:buNone/>
            </a:pPr>
            <a:r>
              <a:rPr b="1" lang="en" sz="1600"/>
              <a:t>Constitution and Bylaws </a:t>
            </a:r>
            <a:endParaRPr b="1" sz="1600"/>
          </a:p>
          <a:p>
            <a:pPr indent="0" lvl="0" marL="457200" rtl="0" algn="l">
              <a:lnSpc>
                <a:spcPct val="100000"/>
              </a:lnSpc>
              <a:spcBef>
                <a:spcPts val="0"/>
              </a:spcBef>
              <a:spcAft>
                <a:spcPts val="0"/>
              </a:spcAft>
              <a:buNone/>
            </a:pPr>
            <a:r>
              <a:t/>
            </a:r>
            <a:endParaRPr b="1" sz="1300"/>
          </a:p>
          <a:p>
            <a:pPr indent="0" lvl="0" marL="0" rtl="0" algn="just">
              <a:lnSpc>
                <a:spcPct val="125454"/>
              </a:lnSpc>
              <a:spcBef>
                <a:spcPts val="0"/>
              </a:spcBef>
              <a:spcAft>
                <a:spcPts val="0"/>
              </a:spcAft>
              <a:buClr>
                <a:schemeClr val="lt2"/>
              </a:buClr>
              <a:buSzPts val="1100"/>
              <a:buFont typeface="Arial"/>
              <a:buNone/>
            </a:pPr>
            <a:r>
              <a:rPr lang="en" sz="1400"/>
              <a:t>There were 35 proposed amendments. While there were amendments to some of the amendments, </a:t>
            </a:r>
            <a:r>
              <a:rPr b="1" lang="en" sz="1400"/>
              <a:t>34</a:t>
            </a:r>
            <a:r>
              <a:rPr lang="en" sz="1400"/>
              <a:t> of the amendments were adopted, </a:t>
            </a:r>
            <a:r>
              <a:rPr b="1" lang="en" sz="1400"/>
              <a:t>1</a:t>
            </a:r>
            <a:r>
              <a:rPr lang="en" sz="1400"/>
              <a:t> failed. Some highlights: </a:t>
            </a:r>
            <a:endParaRPr sz="1400"/>
          </a:p>
          <a:p>
            <a:pPr indent="0" lvl="0" marL="457200" rtl="0" algn="l">
              <a:spcBef>
                <a:spcPts val="1000"/>
              </a:spcBef>
              <a:spcAft>
                <a:spcPts val="0"/>
              </a:spcAft>
              <a:buClr>
                <a:schemeClr val="lt2"/>
              </a:buClr>
              <a:buSzPts val="1100"/>
              <a:buFont typeface="Arial"/>
              <a:buNone/>
            </a:pPr>
            <a:r>
              <a:rPr lang="en" sz="1400"/>
              <a:t>1.     The National President will be called the International President and Chair of the National Board of Directors.</a:t>
            </a:r>
            <a:endParaRPr sz="1400"/>
          </a:p>
          <a:p>
            <a:pPr indent="0" lvl="0" marL="457200" rtl="0" algn="l">
              <a:spcBef>
                <a:spcPts val="1000"/>
              </a:spcBef>
              <a:spcAft>
                <a:spcPts val="0"/>
              </a:spcAft>
              <a:buClr>
                <a:schemeClr val="lt2"/>
              </a:buClr>
              <a:buSzPts val="1100"/>
              <a:buFont typeface="Arial"/>
              <a:buNone/>
            </a:pPr>
            <a:r>
              <a:rPr lang="en" sz="1400"/>
              <a:t>2.     Minimum quorum requirement is 25%.</a:t>
            </a:r>
            <a:endParaRPr sz="1400"/>
          </a:p>
          <a:p>
            <a:pPr indent="0" lvl="0" marL="457200" rtl="0" algn="l">
              <a:spcBef>
                <a:spcPts val="1000"/>
              </a:spcBef>
              <a:spcAft>
                <a:spcPts val="0"/>
              </a:spcAft>
              <a:buClr>
                <a:schemeClr val="lt2"/>
              </a:buClr>
              <a:buSzPts val="1100"/>
              <a:buFont typeface="Arial"/>
              <a:buNone/>
            </a:pPr>
            <a:r>
              <a:rPr lang="en" sz="1400"/>
              <a:t>3.     Discussion on sorors who renounces Delta and fails to inform and comply with the renouncement process shall be expelled for violation of the Code of Conduct intellectual property.</a:t>
            </a:r>
            <a:endParaRPr sz="1400"/>
          </a:p>
          <a:p>
            <a:pPr indent="0" lvl="0" marL="457200" rtl="0" algn="l">
              <a:spcBef>
                <a:spcPts val="1000"/>
              </a:spcBef>
              <a:spcAft>
                <a:spcPts val="0"/>
              </a:spcAft>
              <a:buClr>
                <a:schemeClr val="lt2"/>
              </a:buClr>
              <a:buSzPts val="1100"/>
              <a:buFont typeface="Arial"/>
              <a:buNone/>
            </a:pPr>
            <a:r>
              <a:rPr lang="en" sz="1400"/>
              <a:t>4.     Initiation Fees increased for grand chapter and local chapter maximum increased.</a:t>
            </a:r>
            <a:endParaRPr sz="1400"/>
          </a:p>
          <a:p>
            <a:pPr indent="0" lvl="0" marL="457200" rtl="0" algn="l">
              <a:spcBef>
                <a:spcPts val="1000"/>
              </a:spcBef>
              <a:spcAft>
                <a:spcPts val="0"/>
              </a:spcAft>
              <a:buClr>
                <a:schemeClr val="lt2"/>
              </a:buClr>
              <a:buSzPts val="1100"/>
              <a:buFont typeface="Arial"/>
              <a:buNone/>
            </a:pPr>
            <a:r>
              <a:rPr lang="en" sz="1400"/>
              <a:t>5.     Filling vacancies in the immediate Past President position (new).</a:t>
            </a:r>
            <a:endParaRPr sz="1300"/>
          </a:p>
          <a:p>
            <a:pPr indent="0" lvl="0" marL="457200" rtl="0" algn="l">
              <a:lnSpc>
                <a:spcPct val="100000"/>
              </a:lnSpc>
              <a:spcBef>
                <a:spcPts val="0"/>
              </a:spcBef>
              <a:spcAft>
                <a:spcPts val="0"/>
              </a:spcAft>
              <a:buNone/>
            </a:pPr>
            <a:r>
              <a:t/>
            </a:r>
            <a:endParaRPr b="1" sz="10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8"/>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8"/>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Robin Blackmon</a:t>
            </a:r>
            <a:endParaRPr b="1" sz="1200">
              <a:solidFill>
                <a:schemeClr val="dk2"/>
              </a:solidFill>
              <a:latin typeface="Montserrat"/>
              <a:ea typeface="Montserrat"/>
              <a:cs typeface="Montserrat"/>
              <a:sym typeface="Montserrat"/>
            </a:endParaRPr>
          </a:p>
        </p:txBody>
      </p:sp>
      <p:sp>
        <p:nvSpPr>
          <p:cNvPr id="235" name="Google Shape;235;p48"/>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56th National Convention</a:t>
            </a:r>
            <a:endParaRPr/>
          </a:p>
        </p:txBody>
      </p:sp>
      <p:sp>
        <p:nvSpPr>
          <p:cNvPr id="236" name="Google Shape;236;p48"/>
          <p:cNvSpPr txBox="1"/>
          <p:nvPr>
            <p:ph idx="1" type="body"/>
          </p:nvPr>
        </p:nvSpPr>
        <p:spPr>
          <a:xfrm>
            <a:off x="311700" y="1152475"/>
            <a:ext cx="6145800" cy="388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00"/>
                </a:solidFill>
              </a:rPr>
              <a:t>Officers and Committee Reports</a:t>
            </a:r>
            <a:endParaRPr b="1">
              <a:solidFill>
                <a:srgbClr val="000000"/>
              </a:solidFill>
            </a:endParaRPr>
          </a:p>
          <a:p>
            <a:pPr indent="0" lvl="0" marL="0" rtl="0" algn="l">
              <a:spcBef>
                <a:spcPts val="0"/>
              </a:spcBef>
              <a:spcAft>
                <a:spcPts val="0"/>
              </a:spcAft>
              <a:buNone/>
            </a:pPr>
            <a:r>
              <a:t/>
            </a:r>
            <a:endParaRPr b="1">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International President</a:t>
            </a:r>
            <a:endParaRPr sz="1800">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1st Vice President</a:t>
            </a:r>
            <a:endParaRPr sz="1800">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2nd Vice President </a:t>
            </a:r>
            <a:endParaRPr sz="1800">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Treasurer </a:t>
            </a:r>
            <a:endParaRPr sz="1800">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Finance Committee</a:t>
            </a:r>
            <a:endParaRPr sz="1800">
              <a:solidFill>
                <a:srgbClr val="000000"/>
              </a:solidFill>
            </a:endParaRPr>
          </a:p>
          <a:p>
            <a:pPr indent="-342900" lvl="0" marL="1828800" rtl="0" algn="l">
              <a:spcBef>
                <a:spcPts val="0"/>
              </a:spcBef>
              <a:spcAft>
                <a:spcPts val="0"/>
              </a:spcAft>
              <a:buClr>
                <a:srgbClr val="000000"/>
              </a:buClr>
              <a:buSzPts val="1800"/>
              <a:buChar char="●"/>
            </a:pPr>
            <a:r>
              <a:rPr lang="en" sz="1800">
                <a:solidFill>
                  <a:srgbClr val="000000"/>
                </a:solidFill>
              </a:rPr>
              <a:t>Audit and Compliance</a:t>
            </a:r>
            <a:endParaRPr sz="1800">
              <a:solidFill>
                <a:srgbClr val="000000"/>
              </a:solidFill>
            </a:endParaRPr>
          </a:p>
          <a:p>
            <a:pPr indent="0" lvl="0" marL="1371600" rtl="0" algn="l">
              <a:spcBef>
                <a:spcPts val="0"/>
              </a:spcBef>
              <a:spcAft>
                <a:spcPts val="0"/>
              </a:spcAft>
              <a:buNone/>
            </a:pPr>
            <a:r>
              <a:t/>
            </a:r>
            <a:endParaRPr>
              <a:solidFill>
                <a:srgbClr val="000000"/>
              </a:solidFill>
            </a:endParaRPr>
          </a:p>
        </p:txBody>
      </p:sp>
      <p:pic>
        <p:nvPicPr>
          <p:cNvPr id="237" name="Google Shape;237;p48"/>
          <p:cNvPicPr preferRelativeResize="0"/>
          <p:nvPr/>
        </p:nvPicPr>
        <p:blipFill rotWithShape="1">
          <a:blip r:embed="rId3">
            <a:alphaModFix/>
          </a:blip>
          <a:srcRect b="15361" l="0" r="0" t="0"/>
          <a:stretch/>
        </p:blipFill>
        <p:spPr>
          <a:xfrm>
            <a:off x="6867475" y="1434238"/>
            <a:ext cx="1791501" cy="2275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1"/>
          <p:cNvSpPr txBox="1"/>
          <p:nvPr>
            <p:ph type="title"/>
          </p:nvPr>
        </p:nvSpPr>
        <p:spPr>
          <a:xfrm>
            <a:off x="1011125" y="788375"/>
            <a:ext cx="7187700" cy="3697800"/>
          </a:xfrm>
          <a:prstGeom prst="rect">
            <a:avLst/>
          </a:prstGeom>
          <a:solidFill>
            <a:schemeClr val="lt1"/>
          </a:solidFill>
          <a:ln>
            <a:noFill/>
          </a:ln>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05" name="Google Shape;105;p31" title="04-Delta-Prayer-singing (1).mp3">
            <a:hlinkClick r:id="rId3"/>
          </p:cNvPr>
          <p:cNvPicPr preferRelativeResize="0"/>
          <p:nvPr/>
        </p:nvPicPr>
        <p:blipFill>
          <a:blip r:embed="rId4">
            <a:alphaModFix/>
          </a:blip>
          <a:stretch>
            <a:fillRect/>
          </a:stretch>
        </p:blipFill>
        <p:spPr>
          <a:xfrm>
            <a:off x="8555875" y="4554900"/>
            <a:ext cx="457200" cy="457200"/>
          </a:xfrm>
          <a:prstGeom prst="rect">
            <a:avLst/>
          </a:prstGeom>
          <a:noFill/>
          <a:ln>
            <a:noFill/>
          </a:ln>
        </p:spPr>
      </p:pic>
      <p:pic>
        <p:nvPicPr>
          <p:cNvPr id="106" name="Google Shape;106;p31"/>
          <p:cNvPicPr preferRelativeResize="0"/>
          <p:nvPr/>
        </p:nvPicPr>
        <p:blipFill>
          <a:blip r:embed="rId5">
            <a:alphaModFix/>
          </a:blip>
          <a:stretch>
            <a:fillRect/>
          </a:stretch>
        </p:blipFill>
        <p:spPr>
          <a:xfrm>
            <a:off x="819737" y="466350"/>
            <a:ext cx="7504533" cy="4210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9"/>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9"/>
          <p:cNvSpPr txBox="1"/>
          <p:nvPr/>
        </p:nvSpPr>
        <p:spPr>
          <a:xfrm>
            <a:off x="6396875" y="3709275"/>
            <a:ext cx="2732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2"/>
              </a:buClr>
              <a:buSzPts val="1100"/>
              <a:buFont typeface="Arial"/>
              <a:buNone/>
            </a:pPr>
            <a:r>
              <a:t/>
            </a:r>
            <a:endParaRPr b="1" sz="1200">
              <a:solidFill>
                <a:schemeClr val="dk2"/>
              </a:solidFill>
              <a:latin typeface="Montserrat"/>
              <a:ea typeface="Montserrat"/>
              <a:cs typeface="Montserrat"/>
              <a:sym typeface="Montserrat"/>
            </a:endParaRPr>
          </a:p>
        </p:txBody>
      </p:sp>
      <p:sp>
        <p:nvSpPr>
          <p:cNvPr id="244" name="Google Shape;244;p49"/>
          <p:cNvSpPr txBox="1"/>
          <p:nvPr>
            <p:ph type="title"/>
          </p:nvPr>
        </p:nvSpPr>
        <p:spPr>
          <a:xfrm>
            <a:off x="9940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56th National Convention</a:t>
            </a:r>
            <a:endParaRPr/>
          </a:p>
        </p:txBody>
      </p:sp>
      <p:graphicFrame>
        <p:nvGraphicFramePr>
          <p:cNvPr id="245" name="Google Shape;245;p49"/>
          <p:cNvGraphicFramePr/>
          <p:nvPr/>
        </p:nvGraphicFramePr>
        <p:xfrm>
          <a:off x="343025" y="1494975"/>
          <a:ext cx="3000000" cy="3000000"/>
        </p:xfrm>
        <a:graphic>
          <a:graphicData uri="http://schemas.openxmlformats.org/drawingml/2006/table">
            <a:tbl>
              <a:tblPr>
                <a:noFill/>
                <a:tableStyleId>{14F0F901-7E7A-44A7-B7D6-D05B893CA100}</a:tableStyleId>
              </a:tblPr>
              <a:tblGrid>
                <a:gridCol w="1194925"/>
                <a:gridCol w="3034050"/>
              </a:tblGrid>
              <a:tr h="395950">
                <a:tc>
                  <a:txBody>
                    <a:bodyPr/>
                    <a:lstStyle/>
                    <a:p>
                      <a:pPr indent="0" lvl="0" marL="0" rtl="0" algn="l">
                        <a:spcBef>
                          <a:spcPts val="0"/>
                        </a:spcBef>
                        <a:spcAft>
                          <a:spcPts val="0"/>
                        </a:spcAft>
                        <a:buNone/>
                      </a:pPr>
                      <a:r>
                        <a:rPr lang="en" sz="1300">
                          <a:latin typeface="Montserrat"/>
                          <a:ea typeface="Montserrat"/>
                          <a:cs typeface="Montserrat"/>
                          <a:sym typeface="Montserrat"/>
                        </a:rPr>
                        <a:t>60</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National Board of Directors </a:t>
                      </a:r>
                      <a:endParaRPr sz="1300"/>
                    </a:p>
                  </a:txBody>
                  <a:tcPr marT="91425" marB="91425" marR="91425" marL="91425"/>
                </a:tc>
              </a:tr>
              <a:tr h="395950">
                <a:tc>
                  <a:txBody>
                    <a:bodyPr/>
                    <a:lstStyle/>
                    <a:p>
                      <a:pPr indent="0" lvl="0" marL="0" rtl="0" algn="l">
                        <a:spcBef>
                          <a:spcPts val="0"/>
                        </a:spcBef>
                        <a:spcAft>
                          <a:spcPts val="0"/>
                        </a:spcAft>
                        <a:buNone/>
                      </a:pPr>
                      <a:r>
                        <a:rPr lang="en" sz="1300">
                          <a:latin typeface="Montserrat"/>
                          <a:ea typeface="Montserrat"/>
                          <a:cs typeface="Montserrat"/>
                          <a:sym typeface="Montserrat"/>
                        </a:rPr>
                        <a:t>8</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Past National Presidents</a:t>
                      </a:r>
                      <a:endParaRPr sz="1300"/>
                    </a:p>
                  </a:txBody>
                  <a:tcPr marT="91425" marB="91425" marR="91425" marL="91425"/>
                </a:tc>
              </a:tr>
              <a:tr h="395950">
                <a:tc>
                  <a:txBody>
                    <a:bodyPr/>
                    <a:lstStyle/>
                    <a:p>
                      <a:pPr indent="0" lvl="0" marL="0" rtl="0" algn="l">
                        <a:spcBef>
                          <a:spcPts val="0"/>
                        </a:spcBef>
                        <a:spcAft>
                          <a:spcPts val="0"/>
                        </a:spcAft>
                        <a:buNone/>
                      </a:pPr>
                      <a:r>
                        <a:rPr lang="en" sz="1300">
                          <a:latin typeface="Montserrat"/>
                          <a:ea typeface="Montserrat"/>
                          <a:cs typeface="Montserrat"/>
                          <a:sym typeface="Montserrat"/>
                        </a:rPr>
                        <a:t>825</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Voting Delegates</a:t>
                      </a:r>
                      <a:endParaRPr sz="1300"/>
                    </a:p>
                  </a:txBody>
                  <a:tcPr marT="91425" marB="91425" marR="91425" marL="91425"/>
                </a:tc>
              </a:tr>
              <a:tr h="395950">
                <a:tc>
                  <a:txBody>
                    <a:bodyPr/>
                    <a:lstStyle/>
                    <a:p>
                      <a:pPr indent="0" lvl="0" marL="0" rtl="0" algn="l">
                        <a:spcBef>
                          <a:spcPts val="0"/>
                        </a:spcBef>
                        <a:spcAft>
                          <a:spcPts val="0"/>
                        </a:spcAft>
                        <a:buNone/>
                      </a:pPr>
                      <a:r>
                        <a:rPr lang="en" sz="1300">
                          <a:latin typeface="Montserrat"/>
                          <a:ea typeface="Montserrat"/>
                          <a:cs typeface="Montserrat"/>
                          <a:sym typeface="Montserrat"/>
                        </a:rPr>
                        <a:t>736</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Alternate Delegates</a:t>
                      </a:r>
                      <a:endParaRPr sz="1300"/>
                    </a:p>
                  </a:txBody>
                  <a:tcPr marT="91425" marB="91425" marR="91425" marL="91425"/>
                </a:tc>
              </a:tr>
              <a:tr h="395950">
                <a:tc>
                  <a:txBody>
                    <a:bodyPr/>
                    <a:lstStyle/>
                    <a:p>
                      <a:pPr indent="0" lvl="0" marL="0" rtl="0" algn="l">
                        <a:spcBef>
                          <a:spcPts val="0"/>
                        </a:spcBef>
                        <a:spcAft>
                          <a:spcPts val="0"/>
                        </a:spcAft>
                        <a:buNone/>
                      </a:pPr>
                      <a:r>
                        <a:rPr lang="en" sz="1300">
                          <a:latin typeface="Montserrat"/>
                          <a:ea typeface="Montserrat"/>
                          <a:cs typeface="Montserrat"/>
                          <a:sym typeface="Montserrat"/>
                        </a:rPr>
                        <a:t>12,896</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Non-voting delegates</a:t>
                      </a:r>
                      <a:endParaRPr sz="1300"/>
                    </a:p>
                  </a:txBody>
                  <a:tcPr marT="91425" marB="91425" marR="91425" marL="91425"/>
                </a:tc>
              </a:tr>
              <a:tr h="408325">
                <a:tc>
                  <a:txBody>
                    <a:bodyPr/>
                    <a:lstStyle/>
                    <a:p>
                      <a:pPr indent="0" lvl="0" marL="0" rtl="0" algn="l">
                        <a:spcBef>
                          <a:spcPts val="0"/>
                        </a:spcBef>
                        <a:spcAft>
                          <a:spcPts val="0"/>
                        </a:spcAft>
                        <a:buNone/>
                      </a:pPr>
                      <a:r>
                        <a:rPr lang="en" sz="1300">
                          <a:latin typeface="Montserrat"/>
                          <a:ea typeface="Montserrat"/>
                          <a:cs typeface="Montserrat"/>
                          <a:sym typeface="Montserrat"/>
                        </a:rPr>
                        <a:t>9,983</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Virtual Non-voting delegates</a:t>
                      </a:r>
                      <a:endParaRPr sz="1300"/>
                    </a:p>
                  </a:txBody>
                  <a:tcPr marT="91425" marB="91425" marR="91425" marL="91425"/>
                </a:tc>
              </a:tr>
              <a:tr h="395950">
                <a:tc>
                  <a:txBody>
                    <a:bodyPr/>
                    <a:lstStyle/>
                    <a:p>
                      <a:pPr indent="0" lvl="0" marL="0" rtl="0" algn="l">
                        <a:spcBef>
                          <a:spcPts val="0"/>
                        </a:spcBef>
                        <a:spcAft>
                          <a:spcPts val="0"/>
                        </a:spcAft>
                        <a:buNone/>
                      </a:pPr>
                      <a:r>
                        <a:rPr lang="en" sz="1300">
                          <a:latin typeface="Montserrat"/>
                          <a:ea typeface="Montserrat"/>
                          <a:cs typeface="Montserrat"/>
                          <a:sym typeface="Montserrat"/>
                        </a:rPr>
                        <a:t>320</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Hostess Chapter on site</a:t>
                      </a:r>
                      <a:endParaRPr sz="1300"/>
                    </a:p>
                  </a:txBody>
                  <a:tcPr marT="91425" marB="91425" marR="91425" marL="91425"/>
                </a:tc>
              </a:tr>
              <a:tr h="366650">
                <a:tc>
                  <a:txBody>
                    <a:bodyPr/>
                    <a:lstStyle/>
                    <a:p>
                      <a:pPr indent="0" lvl="0" marL="0" rtl="0" algn="l">
                        <a:spcBef>
                          <a:spcPts val="0"/>
                        </a:spcBef>
                        <a:spcAft>
                          <a:spcPts val="0"/>
                        </a:spcAft>
                        <a:buNone/>
                      </a:pPr>
                      <a:r>
                        <a:rPr lang="en" sz="1300">
                          <a:latin typeface="Montserrat"/>
                          <a:ea typeface="Montserrat"/>
                          <a:cs typeface="Montserrat"/>
                          <a:sym typeface="Montserrat"/>
                        </a:rPr>
                        <a:t>176</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Exhibitors (companies)</a:t>
                      </a:r>
                      <a:endParaRPr sz="1300"/>
                    </a:p>
                  </a:txBody>
                  <a:tcPr marT="91425" marB="91425" marR="91425" marL="91425"/>
                </a:tc>
              </a:tr>
              <a:tr h="366650">
                <a:tc>
                  <a:txBody>
                    <a:bodyPr/>
                    <a:lstStyle/>
                    <a:p>
                      <a:pPr indent="0" lvl="0" marL="0" rtl="0" algn="l">
                        <a:spcBef>
                          <a:spcPts val="0"/>
                        </a:spcBef>
                        <a:spcAft>
                          <a:spcPts val="0"/>
                        </a:spcAft>
                        <a:buNone/>
                      </a:pPr>
                      <a:r>
                        <a:rPr lang="en" sz="1300">
                          <a:latin typeface="Montserrat"/>
                          <a:ea typeface="Montserrat"/>
                          <a:cs typeface="Montserrat"/>
                          <a:sym typeface="Montserrat"/>
                        </a:rPr>
                        <a:t>13</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 Honorary Members </a:t>
                      </a:r>
                      <a:endParaRPr/>
                    </a:p>
                  </a:txBody>
                  <a:tcPr marT="91425" marB="91425" marR="91425" marL="91425"/>
                </a:tc>
              </a:tr>
            </a:tbl>
          </a:graphicData>
        </a:graphic>
      </p:graphicFrame>
      <p:graphicFrame>
        <p:nvGraphicFramePr>
          <p:cNvPr id="246" name="Google Shape;246;p49"/>
          <p:cNvGraphicFramePr/>
          <p:nvPr/>
        </p:nvGraphicFramePr>
        <p:xfrm>
          <a:off x="5333725" y="1744138"/>
          <a:ext cx="3000000" cy="3000000"/>
        </p:xfrm>
        <a:graphic>
          <a:graphicData uri="http://schemas.openxmlformats.org/drawingml/2006/table">
            <a:tbl>
              <a:tblPr>
                <a:noFill/>
                <a:tableStyleId>{14F0F901-7E7A-44A7-B7D6-D05B893CA100}</a:tableStyleId>
              </a:tblPr>
              <a:tblGrid>
                <a:gridCol w="911350"/>
                <a:gridCol w="2490475"/>
              </a:tblGrid>
              <a:tr h="380575">
                <a:tc>
                  <a:txBody>
                    <a:bodyPr/>
                    <a:lstStyle/>
                    <a:p>
                      <a:pPr indent="0" lvl="0" marL="0" rtl="0" algn="l">
                        <a:spcBef>
                          <a:spcPts val="0"/>
                        </a:spcBef>
                        <a:spcAft>
                          <a:spcPts val="0"/>
                        </a:spcAft>
                        <a:buNone/>
                      </a:pPr>
                      <a:r>
                        <a:rPr lang="en" sz="1300">
                          <a:latin typeface="Montserrat"/>
                          <a:ea typeface="Montserrat"/>
                          <a:cs typeface="Montserrat"/>
                          <a:sym typeface="Montserrat"/>
                        </a:rPr>
                        <a:t>28</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Staff: Non-Deltas</a:t>
                      </a:r>
                      <a:endParaRPr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lang="en" sz="1300">
                          <a:latin typeface="Montserrat"/>
                          <a:ea typeface="Montserrat"/>
                          <a:cs typeface="Montserrat"/>
                          <a:sym typeface="Montserrat"/>
                        </a:rPr>
                        <a:t>722</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 Family / Guests </a:t>
                      </a:r>
                      <a:endParaRPr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lang="en" sz="1300">
                          <a:latin typeface="Montserrat"/>
                          <a:ea typeface="Montserrat"/>
                          <a:cs typeface="Montserrat"/>
                          <a:sym typeface="Montserrat"/>
                        </a:rPr>
                        <a:t>542</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Alumnae Chapters</a:t>
                      </a:r>
                      <a:endParaRPr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lang="en" sz="1300">
                          <a:latin typeface="Montserrat"/>
                          <a:ea typeface="Montserrat"/>
                          <a:cs typeface="Montserrat"/>
                          <a:sym typeface="Montserrat"/>
                        </a:rPr>
                        <a:t>283</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Collegiate Chapters </a:t>
                      </a:r>
                      <a:endParaRPr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lang="en" sz="1300">
                          <a:latin typeface="Montserrat"/>
                          <a:ea typeface="Montserrat"/>
                          <a:cs typeface="Montserrat"/>
                          <a:sym typeface="Montserrat"/>
                        </a:rPr>
                        <a:t>11</a:t>
                      </a:r>
                      <a:endParaRPr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lang="en" sz="1300">
                          <a:solidFill>
                            <a:schemeClr val="lt2"/>
                          </a:solidFill>
                          <a:latin typeface="Montserrat"/>
                          <a:ea typeface="Montserrat"/>
                          <a:cs typeface="Montserrat"/>
                          <a:sym typeface="Montserrat"/>
                        </a:rPr>
                        <a:t>Chapters Not Present</a:t>
                      </a:r>
                      <a:endParaRPr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b="1" lang="en" sz="1300">
                          <a:solidFill>
                            <a:schemeClr val="dk2"/>
                          </a:solidFill>
                          <a:latin typeface="Montserrat"/>
                          <a:ea typeface="Montserrat"/>
                          <a:cs typeface="Montserrat"/>
                          <a:sym typeface="Montserrat"/>
                        </a:rPr>
                        <a:t>24,841</a:t>
                      </a:r>
                      <a:endParaRPr b="1" sz="1300">
                        <a:solidFill>
                          <a:schemeClr val="dk2"/>
                        </a:solidFill>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b="1" lang="en" sz="1300">
                          <a:solidFill>
                            <a:schemeClr val="dk2"/>
                          </a:solidFill>
                          <a:latin typeface="Montserrat"/>
                          <a:ea typeface="Montserrat"/>
                          <a:cs typeface="Montserrat"/>
                          <a:sym typeface="Montserrat"/>
                        </a:rPr>
                        <a:t>Total Deltas</a:t>
                      </a:r>
                      <a:endParaRPr b="1" sz="1300">
                        <a:solidFill>
                          <a:schemeClr val="dk2"/>
                        </a:solidFill>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b="1" lang="en" sz="1300">
                          <a:latin typeface="Montserrat"/>
                          <a:ea typeface="Montserrat"/>
                          <a:cs typeface="Montserrat"/>
                          <a:sym typeface="Montserrat"/>
                        </a:rPr>
                        <a:t>1,802</a:t>
                      </a:r>
                      <a:endParaRPr b="1" sz="13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0"/>
                        </a:spcBef>
                        <a:spcAft>
                          <a:spcPts val="0"/>
                        </a:spcAft>
                        <a:buClr>
                          <a:schemeClr val="lt2"/>
                        </a:buClr>
                        <a:buSzPts val="1100"/>
                        <a:buFont typeface="Arial"/>
                        <a:buNone/>
                      </a:pPr>
                      <a:r>
                        <a:rPr b="1" lang="en" sz="1300">
                          <a:solidFill>
                            <a:schemeClr val="lt2"/>
                          </a:solidFill>
                          <a:latin typeface="Montserrat"/>
                          <a:ea typeface="Montserrat"/>
                          <a:cs typeface="Montserrat"/>
                          <a:sym typeface="Montserrat"/>
                        </a:rPr>
                        <a:t>Total Other</a:t>
                      </a:r>
                      <a:endParaRPr b="1" sz="1300">
                        <a:latin typeface="Montserrat"/>
                        <a:ea typeface="Montserrat"/>
                        <a:cs typeface="Montserrat"/>
                        <a:sym typeface="Montserrat"/>
                      </a:endParaRPr>
                    </a:p>
                  </a:txBody>
                  <a:tcPr marT="91425" marB="91425" marR="91425" marL="91425"/>
                </a:tc>
              </a:tr>
              <a:tr h="380575">
                <a:tc>
                  <a:txBody>
                    <a:bodyPr/>
                    <a:lstStyle/>
                    <a:p>
                      <a:pPr indent="0" lvl="0" marL="0" rtl="0" algn="l">
                        <a:spcBef>
                          <a:spcPts val="0"/>
                        </a:spcBef>
                        <a:spcAft>
                          <a:spcPts val="0"/>
                        </a:spcAft>
                        <a:buNone/>
                      </a:pPr>
                      <a:r>
                        <a:rPr b="1" lang="en" sz="1300">
                          <a:latin typeface="Montserrat"/>
                          <a:ea typeface="Montserrat"/>
                          <a:cs typeface="Montserrat"/>
                          <a:sym typeface="Montserrat"/>
                        </a:rPr>
                        <a:t>26,643</a:t>
                      </a:r>
                      <a:endParaRPr b="1" sz="13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lt2"/>
                        </a:buClr>
                        <a:buSzPts val="1100"/>
                        <a:buFont typeface="Arial"/>
                        <a:buNone/>
                      </a:pPr>
                      <a:r>
                        <a:rPr b="1" lang="en" sz="1300">
                          <a:solidFill>
                            <a:schemeClr val="lt2"/>
                          </a:solidFill>
                          <a:latin typeface="Montserrat"/>
                          <a:ea typeface="Montserrat"/>
                          <a:cs typeface="Montserrat"/>
                          <a:sym typeface="Montserrat"/>
                        </a:rPr>
                        <a:t>Grand Total  </a:t>
                      </a:r>
                      <a:endParaRPr b="1" sz="1300">
                        <a:latin typeface="Montserrat"/>
                        <a:ea typeface="Montserrat"/>
                        <a:cs typeface="Montserrat"/>
                        <a:sym typeface="Montserrat"/>
                      </a:endParaRPr>
                    </a:p>
                  </a:txBody>
                  <a:tcPr marT="91425" marB="91425" marR="91425" marL="91425"/>
                </a:tc>
              </a:tr>
            </a:tbl>
          </a:graphicData>
        </a:graphic>
      </p:graphicFrame>
      <p:sp>
        <p:nvSpPr>
          <p:cNvPr id="247" name="Google Shape;247;p49"/>
          <p:cNvSpPr txBox="1"/>
          <p:nvPr/>
        </p:nvSpPr>
        <p:spPr>
          <a:xfrm>
            <a:off x="776550" y="1017800"/>
            <a:ext cx="6057000" cy="4926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Clr>
                <a:schemeClr val="lt2"/>
              </a:buClr>
              <a:buSzPts val="1100"/>
              <a:buFont typeface="Arial"/>
              <a:buNone/>
            </a:pPr>
            <a:r>
              <a:rPr b="1" lang="en" sz="2000">
                <a:solidFill>
                  <a:schemeClr val="dk2"/>
                </a:solidFill>
                <a:latin typeface="Montserrat"/>
                <a:ea typeface="Montserrat"/>
                <a:cs typeface="Montserrat"/>
                <a:sym typeface="Montserrat"/>
              </a:rPr>
              <a:t>Credentials</a:t>
            </a:r>
            <a:endParaRPr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50"/>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0"/>
          <p:cNvSpPr txBox="1"/>
          <p:nvPr>
            <p:ph type="title"/>
          </p:nvPr>
        </p:nvSpPr>
        <p:spPr>
          <a:xfrm>
            <a:off x="163350" y="113600"/>
            <a:ext cx="8817300" cy="9042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2023 National Heritage and Archives Award Founders Day Presentation</a:t>
            </a:r>
            <a:endParaRPr/>
          </a:p>
        </p:txBody>
      </p:sp>
      <p:pic>
        <p:nvPicPr>
          <p:cNvPr id="254" name="Google Shape;254;p50" title="22 Founders_v3.mp4">
            <a:hlinkClick r:id="rId3"/>
          </p:cNvPr>
          <p:cNvPicPr preferRelativeResize="0"/>
          <p:nvPr/>
        </p:nvPicPr>
        <p:blipFill>
          <a:blip r:embed="rId4">
            <a:alphaModFix/>
          </a:blip>
          <a:stretch>
            <a:fillRect/>
          </a:stretch>
        </p:blipFill>
        <p:spPr>
          <a:xfrm>
            <a:off x="1054725" y="1083925"/>
            <a:ext cx="7034573" cy="3956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51"/>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260" name="Google Shape;260;p51"/>
          <p:cNvSpPr txBox="1"/>
          <p:nvPr>
            <p:ph idx="1" type="body"/>
          </p:nvPr>
        </p:nvSpPr>
        <p:spPr>
          <a:xfrm>
            <a:off x="311700" y="1152475"/>
            <a:ext cx="8520600" cy="377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Chapter Reports</a:t>
            </a:r>
            <a:endParaRPr b="1" sz="1600"/>
          </a:p>
          <a:p>
            <a:pPr indent="-330200" lvl="1" marL="914400" rtl="0" algn="l">
              <a:spcBef>
                <a:spcPts val="0"/>
              </a:spcBef>
              <a:spcAft>
                <a:spcPts val="0"/>
              </a:spcAft>
              <a:buSzPts val="1600"/>
              <a:buChar char="○"/>
            </a:pPr>
            <a:r>
              <a:rPr b="1" lang="en" sz="1600"/>
              <a:t>President</a:t>
            </a:r>
            <a:endParaRPr b="1" sz="1600">
              <a:solidFill>
                <a:schemeClr val="dk2"/>
              </a:solidFill>
            </a:endParaRPr>
          </a:p>
          <a:p>
            <a:pPr indent="-330200" lvl="1" marL="914400" rtl="0" algn="l">
              <a:spcBef>
                <a:spcPts val="0"/>
              </a:spcBef>
              <a:spcAft>
                <a:spcPts val="0"/>
              </a:spcAft>
              <a:buClr>
                <a:schemeClr val="dk2"/>
              </a:buClr>
              <a:buSzPts val="1600"/>
              <a:buChar char="○"/>
            </a:pPr>
            <a:r>
              <a:rPr b="1" lang="en" sz="1600">
                <a:solidFill>
                  <a:schemeClr val="dk2"/>
                </a:solidFill>
              </a:rPr>
              <a:t>2nd Vice President</a:t>
            </a:r>
            <a:endParaRPr b="1" sz="1600">
              <a:solidFill>
                <a:schemeClr val="dk2"/>
              </a:solidFill>
            </a:endParaRPr>
          </a:p>
          <a:p>
            <a:pPr indent="-330200" lvl="1" marL="914400" rtl="0" algn="l">
              <a:spcBef>
                <a:spcPts val="0"/>
              </a:spcBef>
              <a:spcAft>
                <a:spcPts val="0"/>
              </a:spcAft>
              <a:buSzPts val="1600"/>
              <a:buChar char="○"/>
            </a:pPr>
            <a:r>
              <a:rPr b="1" lang="en" sz="1600"/>
              <a:t>Financial Secretary</a:t>
            </a:r>
            <a:endParaRPr b="1" sz="1600"/>
          </a:p>
          <a:p>
            <a:pPr indent="-330200" lvl="1" marL="914400" rtl="0" algn="l">
              <a:spcBef>
                <a:spcPts val="0"/>
              </a:spcBef>
              <a:spcAft>
                <a:spcPts val="0"/>
              </a:spcAft>
              <a:buSzPts val="1600"/>
              <a:buChar char="○"/>
            </a:pPr>
            <a:r>
              <a:rPr b="1" lang="en" sz="1600"/>
              <a:t>Treasurer/Budget &amp; Finance</a:t>
            </a:r>
            <a:endParaRPr b="1" sz="16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2"/>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2"/>
          <p:cNvSpPr txBox="1"/>
          <p:nvPr/>
        </p:nvSpPr>
        <p:spPr>
          <a:xfrm>
            <a:off x="6396875" y="3784200"/>
            <a:ext cx="27327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200">
                <a:solidFill>
                  <a:schemeClr val="dk2"/>
                </a:solidFill>
                <a:latin typeface="Montserrat"/>
                <a:ea typeface="Montserrat"/>
                <a:cs typeface="Montserrat"/>
                <a:sym typeface="Montserrat"/>
              </a:rPr>
              <a:t>Soror Kacey Hanson</a:t>
            </a:r>
            <a:endParaRPr b="1" sz="1200">
              <a:solidFill>
                <a:schemeClr val="dk2"/>
              </a:solidFill>
              <a:latin typeface="Montserrat"/>
              <a:ea typeface="Montserrat"/>
              <a:cs typeface="Montserrat"/>
              <a:sym typeface="Montserrat"/>
            </a:endParaRPr>
          </a:p>
        </p:txBody>
      </p:sp>
      <p:sp>
        <p:nvSpPr>
          <p:cNvPr id="267" name="Google Shape;267;p52"/>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2nd Vice-</a:t>
            </a:r>
            <a:r>
              <a:rPr lang="en"/>
              <a:t>President Report</a:t>
            </a:r>
            <a:endParaRPr/>
          </a:p>
        </p:txBody>
      </p:sp>
      <p:sp>
        <p:nvSpPr>
          <p:cNvPr id="268" name="Google Shape;268;p52"/>
          <p:cNvSpPr txBox="1"/>
          <p:nvPr>
            <p:ph idx="1" type="body"/>
          </p:nvPr>
        </p:nvSpPr>
        <p:spPr>
          <a:xfrm>
            <a:off x="1193525" y="1152475"/>
            <a:ext cx="4653000" cy="7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Calendar Update</a:t>
            </a:r>
            <a:endParaRPr b="1">
              <a:solidFill>
                <a:srgbClr val="000000"/>
              </a:solidFill>
            </a:endParaRPr>
          </a:p>
        </p:txBody>
      </p:sp>
      <p:pic>
        <p:nvPicPr>
          <p:cNvPr id="269" name="Google Shape;269;p52"/>
          <p:cNvPicPr preferRelativeResize="0"/>
          <p:nvPr/>
        </p:nvPicPr>
        <p:blipFill rotWithShape="1">
          <a:blip r:embed="rId3">
            <a:alphaModFix/>
          </a:blip>
          <a:srcRect b="13741" l="0" r="0" t="0"/>
          <a:stretch/>
        </p:blipFill>
        <p:spPr>
          <a:xfrm>
            <a:off x="6867475" y="1465600"/>
            <a:ext cx="1791501" cy="2318602"/>
          </a:xfrm>
          <a:prstGeom prst="rect">
            <a:avLst/>
          </a:prstGeom>
          <a:noFill/>
          <a:ln>
            <a:noFill/>
          </a:ln>
        </p:spPr>
      </p:pic>
      <p:pic>
        <p:nvPicPr>
          <p:cNvPr id="270" name="Google Shape;270;p52"/>
          <p:cNvPicPr preferRelativeResize="0"/>
          <p:nvPr/>
        </p:nvPicPr>
        <p:blipFill>
          <a:blip r:embed="rId4">
            <a:alphaModFix/>
          </a:blip>
          <a:stretch>
            <a:fillRect/>
          </a:stretch>
        </p:blipFill>
        <p:spPr>
          <a:xfrm>
            <a:off x="919400" y="1772450"/>
            <a:ext cx="3191800" cy="3153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276" name="Google Shape;276;p53"/>
          <p:cNvSpPr txBox="1"/>
          <p:nvPr>
            <p:ph idx="1" type="body"/>
          </p:nvPr>
        </p:nvSpPr>
        <p:spPr>
          <a:xfrm>
            <a:off x="311700" y="1152475"/>
            <a:ext cx="8520600" cy="377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Chapter Reports</a:t>
            </a:r>
            <a:endParaRPr b="1" sz="1600"/>
          </a:p>
          <a:p>
            <a:pPr indent="-330200" lvl="1" marL="914400" rtl="0" algn="l">
              <a:spcBef>
                <a:spcPts val="0"/>
              </a:spcBef>
              <a:spcAft>
                <a:spcPts val="0"/>
              </a:spcAft>
              <a:buSzPts val="1600"/>
              <a:buChar char="○"/>
            </a:pPr>
            <a:r>
              <a:rPr b="1" lang="en" sz="1600"/>
              <a:t>President</a:t>
            </a:r>
            <a:endParaRPr b="1" sz="1600"/>
          </a:p>
          <a:p>
            <a:pPr indent="-330200" lvl="1" marL="914400" rtl="0" algn="l">
              <a:spcBef>
                <a:spcPts val="0"/>
              </a:spcBef>
              <a:spcAft>
                <a:spcPts val="0"/>
              </a:spcAft>
              <a:buSzPts val="1600"/>
              <a:buChar char="○"/>
            </a:pPr>
            <a:r>
              <a:rPr b="1" lang="en" sz="1600"/>
              <a:t>2nd Vice President</a:t>
            </a:r>
            <a:endParaRPr b="1" sz="1600">
              <a:solidFill>
                <a:schemeClr val="dk2"/>
              </a:solidFill>
            </a:endParaRPr>
          </a:p>
          <a:p>
            <a:pPr indent="-330200" lvl="1" marL="914400" rtl="0" algn="l">
              <a:spcBef>
                <a:spcPts val="0"/>
              </a:spcBef>
              <a:spcAft>
                <a:spcPts val="0"/>
              </a:spcAft>
              <a:buClr>
                <a:schemeClr val="dk2"/>
              </a:buClr>
              <a:buSzPts val="1600"/>
              <a:buChar char="○"/>
            </a:pPr>
            <a:r>
              <a:rPr b="1" lang="en" sz="1600">
                <a:solidFill>
                  <a:schemeClr val="dk2"/>
                </a:solidFill>
              </a:rPr>
              <a:t>Financial Secretary</a:t>
            </a:r>
            <a:endParaRPr b="1" sz="1600">
              <a:solidFill>
                <a:schemeClr val="dk2"/>
              </a:solidFill>
            </a:endParaRPr>
          </a:p>
          <a:p>
            <a:pPr indent="-330200" lvl="1" marL="914400" rtl="0" algn="l">
              <a:spcBef>
                <a:spcPts val="0"/>
              </a:spcBef>
              <a:spcAft>
                <a:spcPts val="0"/>
              </a:spcAft>
              <a:buSzPts val="1600"/>
              <a:buChar char="○"/>
            </a:pPr>
            <a:r>
              <a:rPr b="1" lang="en" sz="1600"/>
              <a:t>Treasurer/Budget &amp; Finance</a:t>
            </a:r>
            <a:endParaRPr b="1" sz="16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4"/>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Financial Secretary</a:t>
            </a:r>
            <a:endParaRPr/>
          </a:p>
        </p:txBody>
      </p:sp>
      <p:sp>
        <p:nvSpPr>
          <p:cNvPr id="282" name="Google Shape;282;p54"/>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54"/>
          <p:cNvSpPr txBox="1"/>
          <p:nvPr/>
        </p:nvSpPr>
        <p:spPr>
          <a:xfrm>
            <a:off x="6034225" y="4429375"/>
            <a:ext cx="2849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2"/>
                </a:solidFill>
                <a:latin typeface="Montserrat"/>
                <a:ea typeface="Montserrat"/>
                <a:cs typeface="Montserrat"/>
                <a:sym typeface="Montserrat"/>
              </a:rPr>
              <a:t>Soror Anita Daniels</a:t>
            </a:r>
            <a:endParaRPr b="1" i="0" sz="1800" u="none" cap="none" strike="noStrike">
              <a:solidFill>
                <a:schemeClr val="dk2"/>
              </a:solidFill>
              <a:latin typeface="Montserrat"/>
              <a:ea typeface="Montserrat"/>
              <a:cs typeface="Montserrat"/>
              <a:sym typeface="Montserrat"/>
            </a:endParaRPr>
          </a:p>
        </p:txBody>
      </p:sp>
      <p:graphicFrame>
        <p:nvGraphicFramePr>
          <p:cNvPr id="284" name="Google Shape;284;p54"/>
          <p:cNvGraphicFramePr/>
          <p:nvPr/>
        </p:nvGraphicFramePr>
        <p:xfrm>
          <a:off x="373650" y="2678905"/>
          <a:ext cx="3000000" cy="3000000"/>
        </p:xfrm>
        <a:graphic>
          <a:graphicData uri="http://schemas.openxmlformats.org/drawingml/2006/table">
            <a:tbl>
              <a:tblPr>
                <a:noFill/>
                <a:tableStyleId>{BCB9A20F-3F43-4C43-A77C-2B33DE855F7E}</a:tableStyleId>
              </a:tblPr>
              <a:tblGrid>
                <a:gridCol w="3603450"/>
                <a:gridCol w="1102100"/>
              </a:tblGrid>
              <a:tr h="348250">
                <a:tc gridSpan="2">
                  <a:txBody>
                    <a:bodyPr/>
                    <a:lstStyle/>
                    <a:p>
                      <a:pPr indent="0" lvl="0" marL="0" marR="0" rtl="0" algn="ctr">
                        <a:lnSpc>
                          <a:spcPct val="115000"/>
                        </a:lnSpc>
                        <a:spcBef>
                          <a:spcPts val="0"/>
                        </a:spcBef>
                        <a:spcAft>
                          <a:spcPts val="0"/>
                        </a:spcAft>
                        <a:buClr>
                          <a:srgbClr val="000000"/>
                        </a:buClr>
                        <a:buSzPts val="1600"/>
                        <a:buFont typeface="Arial"/>
                        <a:buNone/>
                      </a:pPr>
                      <a:r>
                        <a:rPr lang="en" sz="1600" u="none" cap="none" strike="noStrike">
                          <a:solidFill>
                            <a:schemeClr val="lt2"/>
                          </a:solidFill>
                          <a:latin typeface="Montserrat SemiBold"/>
                          <a:ea typeface="Montserrat SemiBold"/>
                          <a:cs typeface="Montserrat SemiBold"/>
                          <a:sym typeface="Montserrat SemiBold"/>
                        </a:rPr>
                        <a:t>FY 24 DUES AMOUNT</a:t>
                      </a:r>
                      <a:endParaRPr sz="1600" u="none" cap="none" strike="noStrike">
                        <a:solidFill>
                          <a:schemeClr val="lt2"/>
                        </a:solidFill>
                        <a:latin typeface="Montserrat SemiBold"/>
                        <a:ea typeface="Montserrat SemiBold"/>
                        <a:cs typeface="Montserrat SemiBold"/>
                        <a:sym typeface="Montserrat SemiBold"/>
                      </a:endParaRPr>
                    </a:p>
                  </a:txBody>
                  <a:tcPr marT="0" marB="0" marR="91425" marL="91425" anchor="ctr">
                    <a:solidFill>
                      <a:schemeClr val="accent4"/>
                    </a:solidFill>
                  </a:tcPr>
                </a:tc>
                <a:tc hMerge="1"/>
              </a:tr>
              <a:tr h="415375">
                <a:tc>
                  <a:txBody>
                    <a:bodyPr/>
                    <a:lstStyle/>
                    <a:p>
                      <a:pPr indent="0" lvl="0" marL="0" marR="0" rtl="0" algn="l">
                        <a:lnSpc>
                          <a:spcPct val="115000"/>
                        </a:lnSpc>
                        <a:spcBef>
                          <a:spcPts val="0"/>
                        </a:spcBef>
                        <a:spcAft>
                          <a:spcPts val="0"/>
                        </a:spcAft>
                        <a:buClr>
                          <a:srgbClr val="000000"/>
                        </a:buClr>
                        <a:buSzPts val="1500"/>
                        <a:buFont typeface="Arial"/>
                        <a:buNone/>
                      </a:pPr>
                      <a:r>
                        <a:rPr lang="en" sz="1500" u="none" cap="none" strike="noStrike">
                          <a:solidFill>
                            <a:schemeClr val="lt2"/>
                          </a:solidFill>
                          <a:latin typeface="Montserrat"/>
                          <a:ea typeface="Montserrat"/>
                          <a:cs typeface="Montserrat"/>
                          <a:sym typeface="Montserrat"/>
                        </a:rPr>
                        <a:t>Golden/Diamond Life</a:t>
                      </a:r>
                      <a:endParaRPr sz="1500" u="none" cap="none" strike="noStrike">
                        <a:solidFill>
                          <a:schemeClr val="lt2"/>
                        </a:solidFill>
                        <a:latin typeface="Montserrat"/>
                        <a:ea typeface="Montserrat"/>
                        <a:cs typeface="Montserrat"/>
                        <a:sym typeface="Montserrat"/>
                      </a:endParaRPr>
                    </a:p>
                  </a:txBody>
                  <a:tcPr marT="0" marB="0" marR="91425" marL="91425" anchor="ctr"/>
                </a:tc>
                <a:tc>
                  <a:txBody>
                    <a:bodyPr/>
                    <a:lstStyle/>
                    <a:p>
                      <a:pPr indent="0" lvl="0" marL="0" marR="0" rtl="0" algn="l">
                        <a:lnSpc>
                          <a:spcPct val="115000"/>
                        </a:lnSpc>
                        <a:spcBef>
                          <a:spcPts val="0"/>
                        </a:spcBef>
                        <a:spcAft>
                          <a:spcPts val="0"/>
                        </a:spcAft>
                        <a:buClr>
                          <a:srgbClr val="000000"/>
                        </a:buClr>
                        <a:buSzPts val="1500"/>
                        <a:buFont typeface="Arial"/>
                        <a:buNone/>
                      </a:pPr>
                      <a:r>
                        <a:rPr lang="en" sz="1500" u="none" cap="none" strike="noStrike">
                          <a:solidFill>
                            <a:schemeClr val="lt2"/>
                          </a:solidFill>
                          <a:latin typeface="Montserrat"/>
                          <a:ea typeface="Montserrat"/>
                          <a:cs typeface="Montserrat"/>
                          <a:sym typeface="Montserrat"/>
                        </a:rPr>
                        <a:t>$195.00</a:t>
                      </a:r>
                      <a:endParaRPr sz="1500" u="none" cap="none" strike="noStrike">
                        <a:solidFill>
                          <a:schemeClr val="lt2"/>
                        </a:solidFill>
                        <a:latin typeface="Montserrat"/>
                        <a:ea typeface="Montserrat"/>
                        <a:cs typeface="Montserrat"/>
                        <a:sym typeface="Montserrat"/>
                      </a:endParaRPr>
                    </a:p>
                  </a:txBody>
                  <a:tcPr marT="0" marB="0" marR="91425" marL="91425" anchor="ctr"/>
                </a:tc>
              </a:tr>
              <a:tr h="4153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solidFill>
                            <a:schemeClr val="lt2"/>
                          </a:solidFill>
                          <a:latin typeface="Montserrat"/>
                          <a:ea typeface="Montserrat"/>
                          <a:cs typeface="Montserrat"/>
                          <a:sym typeface="Montserrat"/>
                        </a:rPr>
                        <a:t>Regular Member</a:t>
                      </a:r>
                      <a:endParaRPr sz="1500" u="none" cap="none" strike="noStrike">
                        <a:solidFill>
                          <a:schemeClr val="lt2"/>
                        </a:solidFill>
                        <a:latin typeface="Montserrat"/>
                        <a:ea typeface="Montserrat"/>
                        <a:cs typeface="Montserrat"/>
                        <a:sym typeface="Montserrat"/>
                      </a:endParaRPr>
                    </a:p>
                  </a:txBody>
                  <a:tcPr marT="0" marB="0" marR="91425" marL="91425" anchor="ctr"/>
                </a:tc>
                <a:tc>
                  <a:txBody>
                    <a:bodyPr/>
                    <a:lstStyle/>
                    <a:p>
                      <a:pPr indent="0" lvl="0" marL="0" marR="0" rtl="0" algn="l">
                        <a:lnSpc>
                          <a:spcPct val="100000"/>
                        </a:lnSpc>
                        <a:spcBef>
                          <a:spcPts val="0"/>
                        </a:spcBef>
                        <a:spcAft>
                          <a:spcPts val="0"/>
                        </a:spcAft>
                        <a:buClr>
                          <a:schemeClr val="lt2"/>
                        </a:buClr>
                        <a:buSzPts val="1100"/>
                        <a:buFont typeface="Arial"/>
                        <a:buNone/>
                      </a:pPr>
                      <a:r>
                        <a:rPr lang="en" sz="1500" u="none" cap="none" strike="noStrike">
                          <a:solidFill>
                            <a:schemeClr val="lt2"/>
                          </a:solidFill>
                          <a:latin typeface="Montserrat"/>
                          <a:ea typeface="Montserrat"/>
                          <a:cs typeface="Montserrat"/>
                          <a:sym typeface="Montserrat"/>
                        </a:rPr>
                        <a:t>$385.00</a:t>
                      </a:r>
                      <a:endParaRPr sz="1500" u="none" cap="none" strike="noStrike">
                        <a:solidFill>
                          <a:schemeClr val="lt2"/>
                        </a:solidFill>
                        <a:latin typeface="Montserrat"/>
                        <a:ea typeface="Montserrat"/>
                        <a:cs typeface="Montserrat"/>
                        <a:sym typeface="Montserrat"/>
                      </a:endParaRPr>
                    </a:p>
                  </a:txBody>
                  <a:tcPr marT="0" marB="0" marR="91425" marL="91425" anchor="ctr"/>
                </a:tc>
              </a:tr>
            </a:tbl>
          </a:graphicData>
        </a:graphic>
      </p:graphicFrame>
      <p:sp>
        <p:nvSpPr>
          <p:cNvPr id="285" name="Google Shape;285;p54"/>
          <p:cNvSpPr txBox="1"/>
          <p:nvPr/>
        </p:nvSpPr>
        <p:spPr>
          <a:xfrm>
            <a:off x="178675" y="1434961"/>
            <a:ext cx="5095500" cy="904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t/>
            </a:r>
            <a:endParaRPr b="1" i="0" sz="1900" u="none" cap="none" strike="noStrike">
              <a:solidFill>
                <a:srgbClr val="C0000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900"/>
              <a:buFont typeface="Arial"/>
              <a:buNone/>
            </a:pPr>
            <a:r>
              <a:rPr b="1" i="0" lang="en" sz="1900" u="none" cap="none" strike="noStrike">
                <a:solidFill>
                  <a:srgbClr val="C00000"/>
                </a:solidFill>
                <a:latin typeface="Montserrat"/>
                <a:ea typeface="Montserrat"/>
                <a:cs typeface="Montserrat"/>
                <a:sym typeface="Montserrat"/>
              </a:rPr>
              <a:t>284</a:t>
            </a:r>
            <a:r>
              <a:rPr b="0" i="0" lang="en" sz="1900" u="none" cap="none" strike="noStrike">
                <a:solidFill>
                  <a:schemeClr val="lt2"/>
                </a:solidFill>
                <a:latin typeface="Montserrat"/>
                <a:ea typeface="Montserrat"/>
                <a:cs typeface="Montserrat"/>
                <a:sym typeface="Montserrat"/>
              </a:rPr>
              <a:t> Members on the roster for SY 23</a:t>
            </a:r>
            <a:endParaRPr b="0" i="0" sz="1900" u="none" cap="none" strike="noStrike">
              <a:solidFill>
                <a:schemeClr val="lt2"/>
              </a:solidFill>
              <a:latin typeface="Montserrat"/>
              <a:ea typeface="Montserrat"/>
              <a:cs typeface="Montserrat"/>
              <a:sym typeface="Montserrat"/>
            </a:endParaRPr>
          </a:p>
        </p:txBody>
      </p:sp>
      <p:pic>
        <p:nvPicPr>
          <p:cNvPr descr="A person wearing a pearl necklace and a purple brooch&#10;&#10;Description automatically generated" id="286" name="Google Shape;286;p54"/>
          <p:cNvPicPr preferRelativeResize="0"/>
          <p:nvPr/>
        </p:nvPicPr>
        <p:blipFill rotWithShape="1">
          <a:blip r:embed="rId3">
            <a:alphaModFix/>
          </a:blip>
          <a:srcRect b="0" l="0" r="0" t="0"/>
          <a:stretch/>
        </p:blipFill>
        <p:spPr>
          <a:xfrm>
            <a:off x="6319319" y="1585275"/>
            <a:ext cx="2136618" cy="28389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5"/>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Financial Secretary </a:t>
            </a:r>
            <a:br>
              <a:rPr lang="en"/>
            </a:br>
            <a:r>
              <a:rPr lang="en"/>
              <a:t>Total </a:t>
            </a:r>
            <a:r>
              <a:rPr lang="en"/>
              <a:t>Collections</a:t>
            </a:r>
            <a:r>
              <a:rPr lang="en"/>
              <a:t> for May-August 2023</a:t>
            </a:r>
            <a:endParaRPr/>
          </a:p>
        </p:txBody>
      </p:sp>
      <p:sp>
        <p:nvSpPr>
          <p:cNvPr id="292" name="Google Shape;292;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101600" rtl="0" algn="l">
              <a:lnSpc>
                <a:spcPct val="115000"/>
              </a:lnSpc>
              <a:spcBef>
                <a:spcPts val="0"/>
              </a:spcBef>
              <a:spcAft>
                <a:spcPts val="0"/>
              </a:spcAft>
              <a:buSzPts val="2000"/>
              <a:buNone/>
            </a:pPr>
            <a:r>
              <a:rPr lang="en"/>
              <a:t>  </a:t>
            </a:r>
            <a:endParaRPr/>
          </a:p>
        </p:txBody>
      </p:sp>
      <p:graphicFrame>
        <p:nvGraphicFramePr>
          <p:cNvPr id="293" name="Google Shape;293;p55"/>
          <p:cNvGraphicFramePr/>
          <p:nvPr/>
        </p:nvGraphicFramePr>
        <p:xfrm>
          <a:off x="2832100" y="1152475"/>
          <a:ext cx="3000000" cy="3000000"/>
        </p:xfrm>
        <a:graphic>
          <a:graphicData uri="http://schemas.openxmlformats.org/drawingml/2006/table">
            <a:tbl>
              <a:tblPr bandRow="1" firstCol="1" firstRow="1">
                <a:noFill/>
                <a:tableStyleId>{BCB9A20F-3F43-4C43-A77C-2B33DE855F7E}</a:tableStyleId>
              </a:tblPr>
              <a:tblGrid>
                <a:gridCol w="1790700"/>
                <a:gridCol w="1689100"/>
              </a:tblGrid>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23 Local Dues </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3445.00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24 Local Dues</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17,389.93</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24 National Dues</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12,529.72</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Regional Conference Donation/Seed Monies </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10,000.00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National Scarf</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1085.00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Popcorn Donation</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1122.00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Retreat</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3069.00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Tina Turner Off Broadway</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2310.00</a:t>
                      </a:r>
                      <a:endParaRPr sz="1100" u="none" cap="none" strike="noStrike">
                        <a:latin typeface="Montserrat"/>
                        <a:ea typeface="Montserrat"/>
                        <a:cs typeface="Montserrat"/>
                        <a:sym typeface="Montserrat"/>
                      </a:endParaRPr>
                    </a:p>
                  </a:txBody>
                  <a:tcPr marT="0" marB="0" marR="68575" marL="68575" anchor="ctr"/>
                </a:tc>
              </a:tr>
              <a:tr h="18925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22-23 Local Dues</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185.00</a:t>
                      </a:r>
                      <a:endParaRPr sz="1100" u="none" cap="none" strike="noStrike">
                        <a:latin typeface="Montserrat"/>
                        <a:ea typeface="Montserrat"/>
                        <a:cs typeface="Montserrat"/>
                        <a:sym typeface="Montserrat"/>
                      </a:endParaRPr>
                    </a:p>
                  </a:txBody>
                  <a:tcPr marT="0" marB="0" marR="68575" marL="68575" anchor="ctr"/>
                </a:tc>
              </a:tr>
              <a:tr h="269925">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22-23 National Dues</a:t>
                      </a:r>
                      <a:endParaRPr sz="1100" u="none" cap="none" strike="noStrike">
                        <a:latin typeface="Montserrat"/>
                        <a:ea typeface="Montserrat"/>
                        <a:cs typeface="Montserrat"/>
                        <a:sym typeface="Montserrat"/>
                      </a:endParaRPr>
                    </a:p>
                  </a:txBody>
                  <a:tcPr marT="0" marB="0" marR="68575" marL="68575" anchor="ctr"/>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200.00</a:t>
                      </a:r>
                      <a:endParaRPr sz="1100" u="none" cap="none" strike="noStrike">
                        <a:latin typeface="Montserrat"/>
                        <a:ea typeface="Montserrat"/>
                        <a:cs typeface="Montserrat"/>
                        <a:sym typeface="Montserrat"/>
                      </a:endParaRPr>
                    </a:p>
                  </a:txBody>
                  <a:tcPr marT="0" marB="0" marR="68575" marL="68575" anchor="ctr"/>
                </a:tc>
              </a:tr>
              <a:tr h="304700">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TOTAL</a:t>
                      </a:r>
                      <a:endParaRPr sz="1100" u="none" cap="none" strike="noStrike">
                        <a:latin typeface="Montserrat"/>
                        <a:ea typeface="Montserrat"/>
                        <a:cs typeface="Montserrat"/>
                        <a:sym typeface="Montserrat"/>
                      </a:endParaRPr>
                    </a:p>
                  </a:txBody>
                  <a:tcPr marT="0" marB="0" marR="68575" marL="68575" anchor="b"/>
                </a:tc>
                <a:tc>
                  <a:txBody>
                    <a:bodyPr/>
                    <a:lstStyle/>
                    <a:p>
                      <a:pPr indent="0" lvl="0" marL="0" marR="0" rtl="0" algn="l">
                        <a:lnSpc>
                          <a:spcPct val="100000"/>
                        </a:lnSpc>
                        <a:spcBef>
                          <a:spcPts val="0"/>
                        </a:spcBef>
                        <a:spcAft>
                          <a:spcPts val="0"/>
                        </a:spcAft>
                        <a:buNone/>
                      </a:pPr>
                      <a:r>
                        <a:rPr lang="en" sz="1100" u="none" cap="none" strike="noStrike">
                          <a:latin typeface="Montserrat"/>
                          <a:ea typeface="Montserrat"/>
                          <a:cs typeface="Montserrat"/>
                          <a:sym typeface="Montserrat"/>
                        </a:rPr>
                        <a:t>$                    51,335.65</a:t>
                      </a:r>
                      <a:endParaRPr sz="1100" u="none" cap="none" strike="noStrike">
                        <a:latin typeface="Montserrat"/>
                        <a:ea typeface="Montserrat"/>
                        <a:cs typeface="Montserrat"/>
                        <a:sym typeface="Montserrat"/>
                      </a:endParaRPr>
                    </a:p>
                  </a:txBody>
                  <a:tcPr marT="0" marB="0" marR="68575" marL="68575" anchor="b"/>
                </a:tc>
              </a:tr>
            </a:tbl>
          </a:graphicData>
        </a:graphic>
      </p:graphicFrame>
      <p:sp>
        <p:nvSpPr>
          <p:cNvPr id="294" name="Google Shape;294;p55"/>
          <p:cNvSpPr txBox="1"/>
          <p:nvPr/>
        </p:nvSpPr>
        <p:spPr>
          <a:xfrm>
            <a:off x="2353901" y="4680642"/>
            <a:ext cx="5293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800" u="none" cap="none" strike="noStrike">
                <a:solidFill>
                  <a:schemeClr val="dk1"/>
                </a:solidFill>
                <a:latin typeface="Montserrat"/>
                <a:ea typeface="Montserrat"/>
                <a:cs typeface="Montserrat"/>
                <a:sym typeface="Montserrat"/>
              </a:rPr>
              <a:t>284</a:t>
            </a:r>
            <a:r>
              <a:rPr b="1" i="0" lang="en" sz="1800" u="none" cap="none" strike="noStrike">
                <a:solidFill>
                  <a:srgbClr val="FF0000"/>
                </a:solidFill>
                <a:latin typeface="Montserrat"/>
                <a:ea typeface="Montserrat"/>
                <a:cs typeface="Montserrat"/>
                <a:sym typeface="Montserrat"/>
              </a:rPr>
              <a:t> </a:t>
            </a:r>
            <a:r>
              <a:rPr b="1" i="0" lang="en" sz="1800" u="none" cap="none" strike="noStrike">
                <a:solidFill>
                  <a:srgbClr val="000000"/>
                </a:solidFill>
                <a:latin typeface="Montserrat"/>
                <a:ea typeface="Montserrat"/>
                <a:cs typeface="Montserrat"/>
                <a:sym typeface="Montserrat"/>
              </a:rPr>
              <a:t>Members on the roster for SY 2023</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6"/>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Financial Secretary</a:t>
            </a:r>
            <a:endParaRPr/>
          </a:p>
        </p:txBody>
      </p:sp>
      <p:sp>
        <p:nvSpPr>
          <p:cNvPr id="300" name="Google Shape;300;p56"/>
          <p:cNvSpPr txBox="1"/>
          <p:nvPr/>
        </p:nvSpPr>
        <p:spPr>
          <a:xfrm>
            <a:off x="1062651" y="1693000"/>
            <a:ext cx="6913800" cy="280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800" u="none" cap="none" strike="noStrike">
                <a:solidFill>
                  <a:schemeClr val="dk1"/>
                </a:solidFill>
                <a:latin typeface="Montserrat"/>
                <a:ea typeface="Montserrat"/>
                <a:cs typeface="Montserrat"/>
                <a:sym typeface="Montserrat"/>
              </a:rPr>
              <a:t>2024 DUES AMOUNTS</a:t>
            </a:r>
            <a:r>
              <a:rPr i="0" lang="en" sz="1800" u="none" cap="none" strike="noStrike">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i="0" sz="1800" u="none" cap="none" strike="noStrike">
              <a:solidFill>
                <a:srgbClr val="FF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n" sz="1800" u="none" cap="none" strike="noStrike">
                <a:solidFill>
                  <a:srgbClr val="000000"/>
                </a:solidFill>
                <a:latin typeface="Montserrat"/>
                <a:ea typeface="Montserrat"/>
                <a:cs typeface="Montserrat"/>
                <a:sym typeface="Montserrat"/>
              </a:rPr>
              <a:t>Golden/Diamond Life			         			 $195.00</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00000"/>
              </a:lnSpc>
              <a:spcBef>
                <a:spcPts val="0"/>
              </a:spcBef>
              <a:spcAft>
                <a:spcPts val="0"/>
              </a:spcAft>
              <a:buNone/>
            </a:pPr>
            <a:r>
              <a:rPr i="0" lang="en" sz="1800" u="none" cap="none" strike="noStrike">
                <a:solidFill>
                  <a:srgbClr val="000000"/>
                </a:solidFill>
                <a:latin typeface="Montserrat"/>
                <a:ea typeface="Montserrat"/>
                <a:cs typeface="Montserrat"/>
                <a:sym typeface="Montserrat"/>
              </a:rPr>
              <a:t>Regular Member (Financial 22/23 &amp; SY23)	        </a:t>
            </a:r>
            <a:r>
              <a:rPr lang="en" sz="1800">
                <a:latin typeface="Montserrat"/>
                <a:ea typeface="Montserrat"/>
                <a:cs typeface="Montserrat"/>
                <a:sym typeface="Montserrat"/>
              </a:rPr>
              <a:t> </a:t>
            </a:r>
            <a:r>
              <a:rPr i="0" lang="en" sz="1800" u="none" cap="none" strike="noStrike">
                <a:solidFill>
                  <a:srgbClr val="000000"/>
                </a:solidFill>
                <a:latin typeface="Montserrat"/>
                <a:ea typeface="Montserrat"/>
                <a:cs typeface="Montserrat"/>
                <a:sym typeface="Montserrat"/>
              </a:rPr>
              <a:t>$385.00</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00000"/>
              </a:lnSpc>
              <a:spcBef>
                <a:spcPts val="0"/>
              </a:spcBef>
              <a:spcAft>
                <a:spcPts val="0"/>
              </a:spcAft>
              <a:buNone/>
            </a:pPr>
            <a:r>
              <a:rPr i="0" lang="en" sz="1800" u="none" cap="none" strike="noStrike">
                <a:solidFill>
                  <a:srgbClr val="000000"/>
                </a:solidFill>
                <a:latin typeface="Montserrat"/>
                <a:ea typeface="Montserrat"/>
                <a:cs typeface="Montserrat"/>
                <a:sym typeface="Montserrat"/>
              </a:rPr>
              <a:t>Regular Member (Nonfinancial 1 year)</a:t>
            </a:r>
            <a:r>
              <a:rPr lang="en" sz="1800">
                <a:latin typeface="Montserrat"/>
                <a:ea typeface="Montserrat"/>
                <a:cs typeface="Montserrat"/>
                <a:sym typeface="Montserrat"/>
              </a:rPr>
              <a:t> </a:t>
            </a:r>
            <a:r>
              <a:rPr i="0" lang="en" sz="1800" u="none" cap="none" strike="noStrike">
                <a:solidFill>
                  <a:srgbClr val="000000"/>
                </a:solidFill>
                <a:latin typeface="Montserrat"/>
                <a:ea typeface="Montserrat"/>
                <a:cs typeface="Montserrat"/>
                <a:sym typeface="Montserrat"/>
              </a:rPr>
              <a:t>                    $400.00</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00000"/>
              </a:lnSpc>
              <a:spcBef>
                <a:spcPts val="0"/>
              </a:spcBef>
              <a:spcAft>
                <a:spcPts val="0"/>
              </a:spcAft>
              <a:buNone/>
            </a:pPr>
            <a:r>
              <a:rPr i="0" lang="en" sz="1800" u="none" cap="none" strike="noStrike">
                <a:solidFill>
                  <a:srgbClr val="000000"/>
                </a:solidFill>
                <a:latin typeface="Montserrat"/>
                <a:ea typeface="Montserrat"/>
                <a:cs typeface="Montserrat"/>
                <a:sym typeface="Montserrat"/>
              </a:rPr>
              <a:t>Regular Member (Nonfinancial 2 or more yrs)       $415.00</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7"/>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306" name="Google Shape;306;p57"/>
          <p:cNvSpPr txBox="1"/>
          <p:nvPr>
            <p:ph idx="1" type="body"/>
          </p:nvPr>
        </p:nvSpPr>
        <p:spPr>
          <a:xfrm>
            <a:off x="311700" y="1152475"/>
            <a:ext cx="8520600" cy="377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Chapter Reports</a:t>
            </a:r>
            <a:endParaRPr b="1" sz="1600"/>
          </a:p>
          <a:p>
            <a:pPr indent="-330200" lvl="1" marL="914400" rtl="0" algn="l">
              <a:spcBef>
                <a:spcPts val="0"/>
              </a:spcBef>
              <a:spcAft>
                <a:spcPts val="0"/>
              </a:spcAft>
              <a:buSzPts val="1600"/>
              <a:buChar char="○"/>
            </a:pPr>
            <a:r>
              <a:rPr b="1" lang="en" sz="1600"/>
              <a:t>President</a:t>
            </a:r>
            <a:endParaRPr b="1" sz="1600"/>
          </a:p>
          <a:p>
            <a:pPr indent="-330200" lvl="1" marL="914400" rtl="0" algn="l">
              <a:spcBef>
                <a:spcPts val="0"/>
              </a:spcBef>
              <a:spcAft>
                <a:spcPts val="0"/>
              </a:spcAft>
              <a:buSzPts val="1600"/>
              <a:buChar char="○"/>
            </a:pPr>
            <a:r>
              <a:rPr b="1" lang="en" sz="1600"/>
              <a:t>2nd Vice President</a:t>
            </a:r>
            <a:endParaRPr b="1" sz="1600"/>
          </a:p>
          <a:p>
            <a:pPr indent="-330200" lvl="1" marL="914400" rtl="0" algn="l">
              <a:spcBef>
                <a:spcPts val="0"/>
              </a:spcBef>
              <a:spcAft>
                <a:spcPts val="0"/>
              </a:spcAft>
              <a:buSzPts val="1600"/>
              <a:buChar char="○"/>
            </a:pPr>
            <a:r>
              <a:rPr b="1" lang="en" sz="1600"/>
              <a:t>Financial Secretary</a:t>
            </a:r>
            <a:endParaRPr b="1" sz="1600">
              <a:solidFill>
                <a:schemeClr val="dk2"/>
              </a:solidFill>
            </a:endParaRPr>
          </a:p>
          <a:p>
            <a:pPr indent="-330200" lvl="1" marL="914400" rtl="0" algn="l">
              <a:spcBef>
                <a:spcPts val="0"/>
              </a:spcBef>
              <a:spcAft>
                <a:spcPts val="0"/>
              </a:spcAft>
              <a:buClr>
                <a:schemeClr val="dk2"/>
              </a:buClr>
              <a:buSzPts val="1600"/>
              <a:buChar char="○"/>
            </a:pPr>
            <a:r>
              <a:rPr b="1" lang="en" sz="1600">
                <a:solidFill>
                  <a:schemeClr val="dk2"/>
                </a:solidFill>
              </a:rPr>
              <a:t>Treasurer/Budget &amp; Finance</a:t>
            </a:r>
            <a:endParaRPr b="1" sz="1600">
              <a:solidFill>
                <a:schemeClr val="dk2"/>
              </a:solidFill>
            </a:endParaRPr>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8"/>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Treasurer, Chair Budget &amp; Finance Committee</a:t>
            </a:r>
            <a:endParaRPr/>
          </a:p>
        </p:txBody>
      </p:sp>
      <p:sp>
        <p:nvSpPr>
          <p:cNvPr id="312" name="Google Shape;312;p58"/>
          <p:cNvSpPr txBox="1"/>
          <p:nvPr>
            <p:ph idx="1" type="body"/>
          </p:nvPr>
        </p:nvSpPr>
        <p:spPr>
          <a:xfrm>
            <a:off x="311700" y="1152475"/>
            <a:ext cx="4988100" cy="2499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lt2"/>
              </a:buClr>
              <a:buSzPts val="1100"/>
              <a:buFont typeface="Arial"/>
              <a:buNone/>
            </a:pPr>
            <a:r>
              <a:rPr lang="en"/>
              <a:t>Summary – Four Accounts</a:t>
            </a:r>
            <a:endParaRPr/>
          </a:p>
          <a:p>
            <a:pPr indent="-355600" lvl="0" marL="457200" rtl="0" algn="l">
              <a:lnSpc>
                <a:spcPct val="115000"/>
              </a:lnSpc>
              <a:spcBef>
                <a:spcPts val="1200"/>
              </a:spcBef>
              <a:spcAft>
                <a:spcPts val="0"/>
              </a:spcAft>
              <a:buSzPts val="2000"/>
              <a:buChar char="●"/>
            </a:pPr>
            <a:r>
              <a:rPr lang="en"/>
              <a:t>Ending Balances</a:t>
            </a:r>
            <a:endParaRPr/>
          </a:p>
        </p:txBody>
      </p:sp>
      <p:sp>
        <p:nvSpPr>
          <p:cNvPr id="313" name="Google Shape;313;p58"/>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8"/>
          <p:cNvSpPr txBox="1"/>
          <p:nvPr/>
        </p:nvSpPr>
        <p:spPr>
          <a:xfrm>
            <a:off x="5650725" y="4413400"/>
            <a:ext cx="332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Montserrat"/>
                <a:ea typeface="Montserrat"/>
                <a:cs typeface="Montserrat"/>
                <a:sym typeface="Montserrat"/>
              </a:rPr>
              <a:t>Soror Deborah Shaw-Boatner  </a:t>
            </a:r>
            <a:endParaRPr b="1" i="0" sz="1600" u="none" cap="none" strike="noStrike">
              <a:solidFill>
                <a:schemeClr val="dk2"/>
              </a:solidFill>
              <a:latin typeface="Montserrat"/>
              <a:ea typeface="Montserrat"/>
              <a:cs typeface="Montserrat"/>
              <a:sym typeface="Montserrat"/>
            </a:endParaRPr>
          </a:p>
        </p:txBody>
      </p:sp>
      <p:pic>
        <p:nvPicPr>
          <p:cNvPr id="315" name="Google Shape;315;p58"/>
          <p:cNvPicPr preferRelativeResize="0"/>
          <p:nvPr/>
        </p:nvPicPr>
        <p:blipFill rotWithShape="1">
          <a:blip r:embed="rId3">
            <a:alphaModFix/>
          </a:blip>
          <a:srcRect b="0" l="9223" r="9223" t="0"/>
          <a:stretch/>
        </p:blipFill>
        <p:spPr>
          <a:xfrm>
            <a:off x="6250130" y="1735076"/>
            <a:ext cx="2126990" cy="24989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32"/>
          <p:cNvSpPr txBox="1"/>
          <p:nvPr>
            <p:ph type="title"/>
          </p:nvPr>
        </p:nvSpPr>
        <p:spPr>
          <a:xfrm>
            <a:off x="163350" y="189800"/>
            <a:ext cx="8817300" cy="90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a:solidFill>
                  <a:schemeClr val="dk2"/>
                </a:solidFill>
              </a:rPr>
              <a:t>Delta Sigma Theta Sorority, Incorporated</a:t>
            </a:r>
            <a:endParaRPr>
              <a:solidFill>
                <a:schemeClr val="dk2"/>
              </a:solidFill>
            </a:endParaRPr>
          </a:p>
        </p:txBody>
      </p:sp>
      <p:sp>
        <p:nvSpPr>
          <p:cNvPr id="112" name="Google Shape;112;p32"/>
          <p:cNvSpPr txBox="1"/>
          <p:nvPr>
            <p:ph idx="4294967295" type="body"/>
          </p:nvPr>
        </p:nvSpPr>
        <p:spPr>
          <a:xfrm>
            <a:off x="163350" y="1094000"/>
            <a:ext cx="8817300" cy="38538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Clr>
                <a:schemeClr val="lt2"/>
              </a:buClr>
              <a:buSzPts val="852"/>
              <a:buFont typeface="Arial"/>
              <a:buNone/>
            </a:pPr>
            <a:r>
              <a:rPr b="1" lang="en" sz="2000">
                <a:solidFill>
                  <a:schemeClr val="lt2"/>
                </a:solidFill>
              </a:rPr>
              <a:t>Legal Notice</a:t>
            </a:r>
            <a:endParaRPr b="1" sz="2000">
              <a:solidFill>
                <a:schemeClr val="lt2"/>
              </a:solidFill>
            </a:endParaRPr>
          </a:p>
          <a:p>
            <a:pPr indent="0" lvl="0" marL="0" rtl="0" algn="ctr">
              <a:lnSpc>
                <a:spcPct val="95000"/>
              </a:lnSpc>
              <a:spcBef>
                <a:spcPts val="1200"/>
              </a:spcBef>
              <a:spcAft>
                <a:spcPts val="1200"/>
              </a:spcAft>
              <a:buSzPts val="852"/>
              <a:buNone/>
            </a:pPr>
            <a:r>
              <a:rPr lang="en">
                <a:solidFill>
                  <a:schemeClr val="lt2"/>
                </a:solidFill>
              </a:rPr>
              <a:t>ALL CONTENT SHARED, DISPLAYED, OR OTHERWISE PRESENTED DURING THIS MEETING, INCLUDING BUT NOT LIMITED TO SORORITY MANUALS, CEREMONIAL RITUALS, AND OTHER MATERIALS THAT CONTAIN DELTA’S TRADEMARKS, COPYRIGHTS, OR ANY OTHER  INTELLECTUAL PROPERTY, IS OWNED AND CONTROLLED BY DELTA SIGMA THETA SORORITY, INC. AND IS PROTECTED BY LAW. PARTICIPANT SHALL NOT PHOTOGRAPH, VIDEO RECORD, SCREEN CAPTURE, OR OTHERWISE COPY DELTA MATERIALS TO MODIFY OR REPRODUCE FOR </a:t>
            </a:r>
            <a:r>
              <a:rPr lang="en">
                <a:solidFill>
                  <a:schemeClr val="lt2"/>
                </a:solidFill>
              </a:rPr>
              <a:t>PERSONAL</a:t>
            </a:r>
            <a:r>
              <a:rPr lang="en">
                <a:solidFill>
                  <a:schemeClr val="lt2"/>
                </a:solidFill>
              </a:rPr>
              <a:t> OR THIRD-PARTY USE. PARTICIPANT FURTHER UNDERSTANDS, AGREES, AND ACKNOWLEDGES TO BE SOLELY LIABLE FOR ANY DAMAGES, IN LAW OR IN EQUITY, RESULTING FROM VIOLATION OF APPLICABLE LAWS AND SHALL BE SUBJECT TO  DISCIPLINARY ACTION ACCORDING TO THE MEMBER CODE OF CONDUCT AND ANY OTHER RELATED AGREEMENT.</a:t>
            </a:r>
            <a:endParaRPr b="1" sz="20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9"/>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Accounts Summary</a:t>
            </a:r>
            <a:endParaRPr/>
          </a:p>
        </p:txBody>
      </p:sp>
      <p:graphicFrame>
        <p:nvGraphicFramePr>
          <p:cNvPr id="321" name="Google Shape;321;p59"/>
          <p:cNvGraphicFramePr/>
          <p:nvPr/>
        </p:nvGraphicFramePr>
        <p:xfrm>
          <a:off x="228600" y="1017801"/>
          <a:ext cx="3000000" cy="3000000"/>
        </p:xfrm>
        <a:graphic>
          <a:graphicData uri="http://schemas.openxmlformats.org/drawingml/2006/table">
            <a:tbl>
              <a:tblPr>
                <a:noFill/>
                <a:tableStyleId>{BCB9A20F-3F43-4C43-A77C-2B33DE855F7E}</a:tableStyleId>
              </a:tblPr>
              <a:tblGrid>
                <a:gridCol w="1697250"/>
                <a:gridCol w="1513750"/>
                <a:gridCol w="1531975"/>
                <a:gridCol w="1582625"/>
                <a:gridCol w="2254025"/>
              </a:tblGrid>
              <a:tr h="478450">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Account  </a:t>
                      </a:r>
                      <a:endParaRPr b="1" i="0" sz="1400" u="none" cap="none" strike="noStrike">
                        <a:solidFill>
                          <a:srgbClr val="000000"/>
                        </a:solidFill>
                        <a:latin typeface="Montserrat"/>
                        <a:ea typeface="Montserrat"/>
                        <a:cs typeface="Montserrat"/>
                        <a:sym typeface="Montserrat"/>
                      </a:endParaRPr>
                    </a:p>
                  </a:txBody>
                  <a:tcPr marT="8450" marB="0" marR="8450" marL="8450" anchor="ctr">
                    <a:solidFill>
                      <a:schemeClr val="accent4"/>
                    </a:solidFill>
                  </a:tcPr>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Beginning Balance</a:t>
                      </a:r>
                      <a:endParaRPr b="1" i="0" sz="1400" u="none" cap="none" strike="noStrike">
                        <a:solidFill>
                          <a:srgbClr val="000000"/>
                        </a:solidFill>
                        <a:latin typeface="Montserrat"/>
                        <a:ea typeface="Montserrat"/>
                        <a:cs typeface="Montserrat"/>
                        <a:sym typeface="Montserrat"/>
                      </a:endParaRPr>
                    </a:p>
                  </a:txBody>
                  <a:tcPr marT="8450" marB="0" marR="8450" marL="8450" anchor="ctr">
                    <a:solidFill>
                      <a:schemeClr val="accent4"/>
                    </a:solidFill>
                  </a:tcPr>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Income</a:t>
                      </a:r>
                      <a:endParaRPr b="1" i="0" sz="1400" u="none" cap="none" strike="noStrike">
                        <a:solidFill>
                          <a:srgbClr val="000000"/>
                        </a:solidFill>
                        <a:latin typeface="Montserrat"/>
                        <a:ea typeface="Montserrat"/>
                        <a:cs typeface="Montserrat"/>
                        <a:sym typeface="Montserrat"/>
                      </a:endParaRPr>
                    </a:p>
                  </a:txBody>
                  <a:tcPr marT="8450" marB="0" marR="8450" marL="8450" anchor="ctr">
                    <a:solidFill>
                      <a:schemeClr val="accent4"/>
                    </a:solidFill>
                  </a:tcPr>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Disbursements</a:t>
                      </a:r>
                      <a:endParaRPr b="1" i="0" sz="1400" u="none" cap="none" strike="noStrike">
                        <a:solidFill>
                          <a:srgbClr val="000000"/>
                        </a:solidFill>
                        <a:latin typeface="Montserrat"/>
                        <a:ea typeface="Montserrat"/>
                        <a:cs typeface="Montserrat"/>
                        <a:sym typeface="Montserrat"/>
                      </a:endParaRPr>
                    </a:p>
                  </a:txBody>
                  <a:tcPr marT="8450" marB="0" marR="8450" marL="8450" anchor="ctr">
                    <a:solidFill>
                      <a:schemeClr val="accent4"/>
                    </a:solidFill>
                  </a:tcPr>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Ending Balance</a:t>
                      </a:r>
                      <a:endParaRPr b="1" i="0" sz="1400" u="none" cap="none" strike="noStrike">
                        <a:solidFill>
                          <a:srgbClr val="000000"/>
                        </a:solidFill>
                        <a:latin typeface="Montserrat"/>
                        <a:ea typeface="Montserrat"/>
                        <a:cs typeface="Montserrat"/>
                        <a:sym typeface="Montserrat"/>
                      </a:endParaRPr>
                    </a:p>
                  </a:txBody>
                  <a:tcPr marT="8450" marB="0" marR="8450" marL="8450" anchor="ctr">
                    <a:solidFill>
                      <a:schemeClr val="accent4"/>
                    </a:solidFill>
                  </a:tcPr>
                </a:tc>
              </a:tr>
              <a:tr h="544550">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Primary Savings</a:t>
                      </a:r>
                      <a:endParaRPr b="1" i="0" sz="1400" u="none" cap="none" strike="noStrike">
                        <a:solidFill>
                          <a:srgbClr val="000000"/>
                        </a:solidFill>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$16,135.98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$12.21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a:t>
                      </a:r>
                      <a:endParaRPr>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$16,148.19   </a:t>
                      </a:r>
                      <a:endParaRPr>
                        <a:latin typeface="Montserrat"/>
                        <a:ea typeface="Montserrat"/>
                        <a:cs typeface="Montserrat"/>
                        <a:sym typeface="Montserrat"/>
                      </a:endParaRPr>
                    </a:p>
                  </a:txBody>
                  <a:tcPr marT="7625" marB="0" marR="7625" marL="7625" anchor="b"/>
                </a:tc>
              </a:tr>
              <a:tr h="544550">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Money Market</a:t>
                      </a:r>
                      <a:endParaRPr b="1" i="0" sz="1400" u="none" cap="none" strike="noStrike">
                        <a:solidFill>
                          <a:srgbClr val="000000"/>
                        </a:solidFill>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$17,362.41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$33.63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$17,396.04 </a:t>
                      </a:r>
                      <a:endParaRPr>
                        <a:latin typeface="Montserrat"/>
                        <a:ea typeface="Montserrat"/>
                        <a:cs typeface="Montserrat"/>
                        <a:sym typeface="Montserrat"/>
                      </a:endParaRPr>
                    </a:p>
                  </a:txBody>
                  <a:tcPr marT="7625" marB="0" marR="7625" marL="7625" anchor="b"/>
                </a:tc>
              </a:tr>
              <a:tr h="546050">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Southwest Regional Conference   *</a:t>
                      </a:r>
                      <a:endParaRPr b="1" i="0" sz="1400" u="none" cap="none" strike="noStrike">
                        <a:solidFill>
                          <a:srgbClr val="000000"/>
                        </a:solidFill>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800" u="none" cap="none" strike="noStrike">
                          <a:solidFill>
                            <a:srgbClr val="000000"/>
                          </a:solidFill>
                          <a:latin typeface="Montserrat"/>
                          <a:ea typeface="Montserrat"/>
                          <a:cs typeface="Montserrat"/>
                          <a:sym typeface="Montserrat"/>
                        </a:rPr>
                        <a:t>                 </a:t>
                      </a:r>
                      <a:r>
                        <a:rPr i="0" lang="en" sz="1400" u="none" cap="none" strike="noStrike">
                          <a:solidFill>
                            <a:srgbClr val="000000"/>
                          </a:solidFill>
                          <a:latin typeface="Montserrat"/>
                          <a:ea typeface="Montserrat"/>
                          <a:cs typeface="Montserrat"/>
                          <a:sym typeface="Montserrat"/>
                        </a:rPr>
                        <a:t>$17,726.83</a:t>
                      </a:r>
                      <a:r>
                        <a:rPr i="0" lang="en" sz="1800" u="none" cap="none" strike="noStrike">
                          <a:solidFill>
                            <a:srgbClr val="000000"/>
                          </a:solidFill>
                          <a:latin typeface="Montserrat"/>
                          <a:ea typeface="Montserrat"/>
                          <a:cs typeface="Montserrat"/>
                          <a:sym typeface="Montserrat"/>
                        </a:rPr>
                        <a:t>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a:t>
                      </a:r>
                      <a:endParaRPr>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$17,726.83</a:t>
                      </a:r>
                      <a:endParaRPr i="0" sz="1400" u="none" cap="none" strike="noStrike">
                        <a:solidFill>
                          <a:srgbClr val="000000"/>
                        </a:solidFill>
                        <a:latin typeface="Montserrat"/>
                        <a:ea typeface="Montserrat"/>
                        <a:cs typeface="Montserrat"/>
                        <a:sym typeface="Montserrat"/>
                      </a:endParaRPr>
                    </a:p>
                  </a:txBody>
                  <a:tcPr marT="8450" marB="0" marR="8450" marL="8450" anchor="b"/>
                </a:tc>
              </a:tr>
              <a:tr h="462250">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Primary Checking </a:t>
                      </a:r>
                      <a:endParaRPr i="0" sz="1400" u="none" cap="none" strike="noStrike">
                        <a:solidFill>
                          <a:srgbClr val="000000"/>
                        </a:solidFill>
                        <a:latin typeface="Montserrat"/>
                        <a:ea typeface="Montserrat"/>
                        <a:cs typeface="Montserrat"/>
                        <a:sym typeface="Montserrat"/>
                      </a:endParaRPr>
                    </a:p>
                  </a:txBody>
                  <a:tcPr marT="8450" marB="0" marR="8450" marL="8450"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$84,881.24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$58,392.73   </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($43,693.96)</a:t>
                      </a:r>
                      <a:endParaRPr>
                        <a:latin typeface="Montserrat"/>
                        <a:ea typeface="Montserrat"/>
                        <a:cs typeface="Montserrat"/>
                        <a:sym typeface="Montserrat"/>
                      </a:endParaRPr>
                    </a:p>
                  </a:txBody>
                  <a:tcPr marT="7625" marB="0" marR="7625" marL="7625" anchor="b"/>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$99.580.01   </a:t>
                      </a:r>
                      <a:endParaRPr>
                        <a:latin typeface="Montserrat"/>
                        <a:ea typeface="Montserrat"/>
                        <a:cs typeface="Montserrat"/>
                        <a:sym typeface="Montserrat"/>
                      </a:endParaRPr>
                    </a:p>
                  </a:txBody>
                  <a:tcPr marT="7625" marB="0" marR="7625" marL="7625" anchor="b"/>
                </a:tc>
              </a:tr>
              <a:tr h="478325">
                <a:tc>
                  <a:txBody>
                    <a:bodyPr/>
                    <a:lstStyle/>
                    <a:p>
                      <a:pPr indent="0" lvl="0" marL="0" marR="0" rtl="0" algn="ct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Total</a:t>
                      </a:r>
                      <a:endParaRPr>
                        <a:latin typeface="Montserrat"/>
                        <a:ea typeface="Montserrat"/>
                        <a:cs typeface="Montserrat"/>
                        <a:sym typeface="Montserrat"/>
                      </a:endParaRPr>
                    </a:p>
                  </a:txBody>
                  <a:tcPr marT="8450" marB="0" marR="8450" marL="8450" anchor="b">
                    <a:solidFill>
                      <a:schemeClr val="accent4"/>
                    </a:solidFill>
                  </a:tcPr>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$ 118,379. 63   </a:t>
                      </a:r>
                      <a:endParaRPr>
                        <a:latin typeface="Montserrat"/>
                        <a:ea typeface="Montserrat"/>
                        <a:cs typeface="Montserrat"/>
                        <a:sym typeface="Montserrat"/>
                      </a:endParaRPr>
                    </a:p>
                  </a:txBody>
                  <a:tcPr marT="7625" marB="0" marR="7625" marL="7625" anchor="b">
                    <a:solidFill>
                      <a:schemeClr val="accent4"/>
                    </a:solidFill>
                  </a:tcPr>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$76,165.40    </a:t>
                      </a:r>
                      <a:endParaRPr>
                        <a:latin typeface="Montserrat"/>
                        <a:ea typeface="Montserrat"/>
                        <a:cs typeface="Montserrat"/>
                        <a:sym typeface="Montserrat"/>
                      </a:endParaRPr>
                    </a:p>
                  </a:txBody>
                  <a:tcPr marT="7625" marB="0" marR="7625" marL="7625" anchor="b">
                    <a:solidFill>
                      <a:schemeClr val="accent4"/>
                    </a:solidFill>
                  </a:tcPr>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($43,693.96)  </a:t>
                      </a:r>
                      <a:endParaRPr>
                        <a:latin typeface="Montserrat"/>
                        <a:ea typeface="Montserrat"/>
                        <a:cs typeface="Montserrat"/>
                        <a:sym typeface="Montserrat"/>
                      </a:endParaRPr>
                    </a:p>
                  </a:txBody>
                  <a:tcPr marT="8450" marB="0" marR="8450" marL="8450" anchor="b">
                    <a:solidFill>
                      <a:schemeClr val="accent4"/>
                    </a:solidFill>
                  </a:tcPr>
                </a:tc>
                <a:tc>
                  <a:txBody>
                    <a:bodyPr/>
                    <a:lstStyle/>
                    <a:p>
                      <a:pPr indent="0" lvl="0" marL="0" marR="0" rtl="0" algn="r">
                        <a:lnSpc>
                          <a:spcPct val="100000"/>
                        </a:lnSpc>
                        <a:spcBef>
                          <a:spcPts val="0"/>
                        </a:spcBef>
                        <a:spcAft>
                          <a:spcPts val="0"/>
                        </a:spcAft>
                        <a:buNone/>
                      </a:pPr>
                      <a:r>
                        <a:rPr i="0" lang="en" sz="1400" u="none" cap="none" strike="noStrike">
                          <a:solidFill>
                            <a:srgbClr val="000000"/>
                          </a:solidFill>
                          <a:latin typeface="Montserrat"/>
                          <a:ea typeface="Montserrat"/>
                          <a:cs typeface="Montserrat"/>
                          <a:sym typeface="Montserrat"/>
                        </a:rPr>
                        <a:t>         $ 150,851.07   </a:t>
                      </a:r>
                      <a:endParaRPr>
                        <a:latin typeface="Montserrat"/>
                        <a:ea typeface="Montserrat"/>
                        <a:cs typeface="Montserrat"/>
                        <a:sym typeface="Montserrat"/>
                      </a:endParaRPr>
                    </a:p>
                  </a:txBody>
                  <a:tcPr marT="7625" marB="0" marR="7625" marL="7625" anchor="b">
                    <a:solidFill>
                      <a:schemeClr val="accent4"/>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0"/>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27" name="Google Shape;327;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chemeClr val="lt2"/>
              </a:buClr>
              <a:buSzPts val="2000"/>
              <a:buFont typeface="Montserrat"/>
              <a:buChar char="●"/>
            </a:pPr>
            <a:r>
              <a:rPr lang="en" sz="1600"/>
              <a:t>Modified the budget to reflect:</a:t>
            </a:r>
            <a:endParaRPr/>
          </a:p>
          <a:p>
            <a:pPr indent="-323850" lvl="1" marL="914400" rtl="0" algn="l">
              <a:lnSpc>
                <a:spcPct val="115000"/>
              </a:lnSpc>
              <a:spcBef>
                <a:spcPts val="0"/>
              </a:spcBef>
              <a:spcAft>
                <a:spcPts val="0"/>
              </a:spcAft>
              <a:buSzPts val="1500"/>
              <a:buChar char="○"/>
            </a:pPr>
            <a:r>
              <a:rPr lang="en" sz="1600"/>
              <a:t>76 additional members ($7,030) – 76* $92.50</a:t>
            </a:r>
            <a:endParaRPr/>
          </a:p>
          <a:p>
            <a:pPr indent="-323850" lvl="1" marL="914400" rtl="0" algn="l">
              <a:lnSpc>
                <a:spcPct val="115000"/>
              </a:lnSpc>
              <a:spcBef>
                <a:spcPts val="0"/>
              </a:spcBef>
              <a:spcAft>
                <a:spcPts val="0"/>
              </a:spcAft>
              <a:buSzPts val="1500"/>
              <a:buChar char="○"/>
            </a:pPr>
            <a:r>
              <a:rPr lang="en" sz="1600"/>
              <a:t>Additional income $ 12,598 from Fundraising Popcorn sales </a:t>
            </a:r>
            <a:endParaRPr/>
          </a:p>
          <a:p>
            <a:pPr indent="0" lvl="1" marL="590550" rtl="0" algn="l">
              <a:lnSpc>
                <a:spcPct val="115000"/>
              </a:lnSpc>
              <a:spcBef>
                <a:spcPts val="0"/>
              </a:spcBef>
              <a:spcAft>
                <a:spcPts val="0"/>
              </a:spcAft>
              <a:buSzPts val="1500"/>
              <a:buNone/>
            </a:pPr>
            <a:r>
              <a:t/>
            </a:r>
            <a:endParaRPr/>
          </a:p>
          <a:p>
            <a:pPr indent="0" lvl="0" marL="133350" rtl="0" algn="l">
              <a:lnSpc>
                <a:spcPct val="115000"/>
              </a:lnSpc>
              <a:spcBef>
                <a:spcPts val="0"/>
              </a:spcBef>
              <a:spcAft>
                <a:spcPts val="0"/>
              </a:spcAft>
              <a:buSzPts val="2000"/>
              <a:buNone/>
            </a:pPr>
            <a:r>
              <a:rPr lang="en" sz="1600"/>
              <a:t>With the additional income we were able to restore many of the budget requests from the committees. We will continue to monitor the budget to determine if any additional changes can be made during our next Budget and Finance Committee meeting on October 11, 2023.   </a:t>
            </a:r>
            <a:endParaRPr/>
          </a:p>
          <a:p>
            <a:pPr indent="0" lvl="1" marL="590550" rtl="0" algn="l">
              <a:lnSpc>
                <a:spcPct val="115000"/>
              </a:lnSpc>
              <a:spcBef>
                <a:spcPts val="0"/>
              </a:spcBef>
              <a:spcAft>
                <a:spcPts val="0"/>
              </a:spcAft>
              <a:buSzPts val="1500"/>
              <a:buNone/>
            </a:pPr>
            <a:r>
              <a:t/>
            </a:r>
            <a:endParaRPr/>
          </a:p>
          <a:p>
            <a:pPr indent="-228600" lvl="1" marL="914400" rtl="0" algn="l">
              <a:lnSpc>
                <a:spcPct val="115000"/>
              </a:lnSpc>
              <a:spcBef>
                <a:spcPts val="0"/>
              </a:spcBef>
              <a:spcAft>
                <a:spcPts val="0"/>
              </a:spcAft>
              <a:buSzPts val="1500"/>
              <a:buNone/>
            </a:pPr>
            <a:r>
              <a:t/>
            </a:r>
            <a:endParaRPr/>
          </a:p>
          <a:p>
            <a:pPr indent="0" lvl="1" marL="590550" rtl="0" algn="l">
              <a:lnSpc>
                <a:spcPct val="115000"/>
              </a:lnSpc>
              <a:spcBef>
                <a:spcPts val="0"/>
              </a:spcBef>
              <a:spcAft>
                <a:spcPts val="0"/>
              </a:spcAft>
              <a:buSzPts val="15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1"/>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33" name="Google Shape;333;p61"/>
          <p:cNvSpPr txBox="1"/>
          <p:nvPr>
            <p:ph idx="1" type="body"/>
          </p:nvPr>
        </p:nvSpPr>
        <p:spPr>
          <a:xfrm>
            <a:off x="374073" y="1177413"/>
            <a:ext cx="8520600" cy="3416400"/>
          </a:xfrm>
          <a:prstGeom prst="rect">
            <a:avLst/>
          </a:prstGeom>
          <a:noFill/>
          <a:ln>
            <a:noFill/>
          </a:ln>
        </p:spPr>
        <p:txBody>
          <a:bodyPr anchorCtr="0" anchor="t" bIns="91425" lIns="91425" spcFirstLastPara="1" rIns="91425" wrap="square" tIns="91425">
            <a:normAutofit/>
          </a:bodyPr>
          <a:lstStyle/>
          <a:p>
            <a:pPr indent="-349250" lvl="0" marL="457200" rtl="0" algn="l">
              <a:lnSpc>
                <a:spcPct val="115000"/>
              </a:lnSpc>
              <a:spcBef>
                <a:spcPts val="0"/>
              </a:spcBef>
              <a:spcAft>
                <a:spcPts val="0"/>
              </a:spcAft>
              <a:buClr>
                <a:schemeClr val="lt2"/>
              </a:buClr>
              <a:buSzPts val="1900"/>
              <a:buFont typeface="Montserrat"/>
              <a:buChar char="●"/>
            </a:pPr>
            <a:r>
              <a:rPr lang="en" sz="1900"/>
              <a:t>Income adjustments - SY23</a:t>
            </a:r>
            <a:endParaRPr sz="1900"/>
          </a:p>
          <a:p>
            <a:pPr indent="0" lvl="0" marL="101600" rtl="0" algn="l">
              <a:lnSpc>
                <a:spcPct val="115000"/>
              </a:lnSpc>
              <a:spcBef>
                <a:spcPts val="0"/>
              </a:spcBef>
              <a:spcAft>
                <a:spcPts val="0"/>
              </a:spcAft>
              <a:buSzPts val="2000"/>
              <a:buNone/>
            </a:pPr>
            <a:r>
              <a:t/>
            </a:r>
            <a:endParaRPr/>
          </a:p>
          <a:p>
            <a:pPr indent="0" lvl="0" marL="101600" rtl="0" algn="l">
              <a:lnSpc>
                <a:spcPct val="115000"/>
              </a:lnSpc>
              <a:spcBef>
                <a:spcPts val="0"/>
              </a:spcBef>
              <a:spcAft>
                <a:spcPts val="0"/>
              </a:spcAft>
              <a:buSzPts val="2000"/>
              <a:buNone/>
            </a:pPr>
            <a:r>
              <a:t/>
            </a:r>
            <a:endParaRPr/>
          </a:p>
          <a:p>
            <a:pPr indent="0" lvl="0" marL="101600" rtl="0" algn="l">
              <a:lnSpc>
                <a:spcPct val="115000"/>
              </a:lnSpc>
              <a:spcBef>
                <a:spcPts val="0"/>
              </a:spcBef>
              <a:spcAft>
                <a:spcPts val="0"/>
              </a:spcAft>
              <a:buSzPts val="2000"/>
              <a:buNone/>
            </a:pPr>
            <a:r>
              <a:t/>
            </a:r>
            <a:endParaRPr/>
          </a:p>
          <a:p>
            <a:pPr indent="0" lvl="0" marL="101600" rtl="0" algn="l">
              <a:lnSpc>
                <a:spcPct val="115000"/>
              </a:lnSpc>
              <a:spcBef>
                <a:spcPts val="0"/>
              </a:spcBef>
              <a:spcAft>
                <a:spcPts val="0"/>
              </a:spcAft>
              <a:buSzPts val="2000"/>
              <a:buNone/>
            </a:pPr>
            <a:r>
              <a:t/>
            </a:r>
            <a:endParaRPr/>
          </a:p>
          <a:p>
            <a:pPr indent="-228600" lvl="0" marL="457200" rtl="0" algn="l">
              <a:lnSpc>
                <a:spcPct val="115000"/>
              </a:lnSpc>
              <a:spcBef>
                <a:spcPts val="0"/>
              </a:spcBef>
              <a:spcAft>
                <a:spcPts val="0"/>
              </a:spcAft>
              <a:buClr>
                <a:schemeClr val="lt2"/>
              </a:buClr>
              <a:buSzPts val="2000"/>
              <a:buFont typeface="Montserrat"/>
              <a:buNone/>
            </a:pPr>
            <a:r>
              <a:t/>
            </a:r>
            <a:endParaRPr/>
          </a:p>
        </p:txBody>
      </p:sp>
      <p:graphicFrame>
        <p:nvGraphicFramePr>
          <p:cNvPr id="334" name="Google Shape;334;p61"/>
          <p:cNvGraphicFramePr/>
          <p:nvPr/>
        </p:nvGraphicFramePr>
        <p:xfrm>
          <a:off x="546075" y="1716068"/>
          <a:ext cx="3000000" cy="3000000"/>
        </p:xfrm>
        <a:graphic>
          <a:graphicData uri="http://schemas.openxmlformats.org/drawingml/2006/table">
            <a:tbl>
              <a:tblPr>
                <a:noFill/>
                <a:tableStyleId>{BCB9A20F-3F43-4C43-A77C-2B33DE855F7E}</a:tableStyleId>
              </a:tblPr>
              <a:tblGrid>
                <a:gridCol w="3147450"/>
                <a:gridCol w="220825"/>
                <a:gridCol w="1188800"/>
                <a:gridCol w="1502600"/>
                <a:gridCol w="1289700"/>
              </a:tblGrid>
              <a:tr h="326300">
                <a:tc>
                  <a:txBody>
                    <a:bodyPr/>
                    <a:lstStyle/>
                    <a:p>
                      <a:pPr indent="0" lvl="0" marL="0" marR="0" rtl="0" algn="ctr">
                        <a:lnSpc>
                          <a:spcPct val="100000"/>
                        </a:lnSpc>
                        <a:spcBef>
                          <a:spcPts val="0"/>
                        </a:spcBef>
                        <a:spcAft>
                          <a:spcPts val="0"/>
                        </a:spcAft>
                        <a:buNone/>
                      </a:pPr>
                      <a:r>
                        <a:rPr b="1" i="0" lang="en" sz="1400" u="none" cap="none" strike="noStrike">
                          <a:solidFill>
                            <a:srgbClr val="FF0000"/>
                          </a:solidFill>
                          <a:latin typeface="Montserrat"/>
                          <a:ea typeface="Montserrat"/>
                          <a:cs typeface="Montserrat"/>
                          <a:sym typeface="Montserrat"/>
                        </a:rPr>
                        <a:t> </a:t>
                      </a:r>
                      <a:endParaRPr/>
                    </a:p>
                  </a:txBody>
                  <a:tcPr marT="0" marB="0" marR="0" marL="0" anchor="b"/>
                </a:tc>
                <a:tc>
                  <a:txBody>
                    <a:bodyPr/>
                    <a:lstStyle/>
                    <a:p>
                      <a:pPr indent="0" lvl="0" marL="0" marR="0" rtl="0" algn="l">
                        <a:lnSpc>
                          <a:spcPct val="100000"/>
                        </a:lnSpc>
                        <a:spcBef>
                          <a:spcPts val="0"/>
                        </a:spcBef>
                        <a:spcAft>
                          <a:spcPts val="0"/>
                        </a:spcAft>
                        <a:buNone/>
                      </a:pPr>
                      <a:r>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Budget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Budget </a:t>
                      </a:r>
                      <a:endParaRPr b="1" i="0" sz="1400" u="none" cap="none" strike="noStrike">
                        <a:latin typeface="Montserrat"/>
                        <a:ea typeface="Montserrat"/>
                        <a:cs typeface="Montserrat"/>
                        <a:sym typeface="Montserrat"/>
                      </a:endParaRPr>
                    </a:p>
                  </a:txBody>
                  <a:tcPr marT="0" marB="0" marR="0" marL="0" anchor="b"/>
                </a:tc>
              </a:tr>
              <a:tr h="257150">
                <a:tc>
                  <a:txBody>
                    <a:bodyPr/>
                    <a:lstStyle/>
                    <a:p>
                      <a:pPr indent="0" lvl="0" marL="0" marR="0" rtl="0" algn="l">
                        <a:lnSpc>
                          <a:spcPct val="100000"/>
                        </a:lnSpc>
                        <a:spcBef>
                          <a:spcPts val="0"/>
                        </a:spcBef>
                        <a:spcAft>
                          <a:spcPts val="0"/>
                        </a:spcAft>
                        <a:buNone/>
                      </a:pPr>
                      <a:r>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Budget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Adjustments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ctr">
                        <a:lnSpc>
                          <a:spcPct val="100000"/>
                        </a:lnSpc>
                        <a:spcBef>
                          <a:spcPts val="0"/>
                        </a:spcBef>
                        <a:spcAft>
                          <a:spcPts val="0"/>
                        </a:spcAft>
                        <a:buNone/>
                      </a:pPr>
                      <a:r>
                        <a:rPr lang="en" sz="1400" u="none" cap="none" strike="noStrike">
                          <a:latin typeface="Montserrat"/>
                          <a:ea typeface="Montserrat"/>
                          <a:cs typeface="Montserrat"/>
                          <a:sym typeface="Montserrat"/>
                        </a:rPr>
                        <a:t> As Adjusted </a:t>
                      </a:r>
                      <a:endParaRPr b="1" i="0" sz="1400" u="none" cap="none" strike="noStrike">
                        <a:latin typeface="Montserrat"/>
                        <a:ea typeface="Montserrat"/>
                        <a:cs typeface="Montserrat"/>
                        <a:sym typeface="Montserrat"/>
                      </a:endParaRPr>
                    </a:p>
                  </a:txBody>
                  <a:tcPr marT="0" marB="0" marR="0" marL="0" anchor="b"/>
                </a:tc>
              </a:tr>
              <a:tr h="274075">
                <a:tc>
                  <a:txBody>
                    <a:bodyPr/>
                    <a:lstStyle/>
                    <a:p>
                      <a:pPr indent="0" lvl="0" marL="0" marR="0" rtl="0" algn="l">
                        <a:lnSpc>
                          <a:spcPct val="100000"/>
                        </a:lnSpc>
                        <a:spcBef>
                          <a:spcPts val="0"/>
                        </a:spcBef>
                        <a:spcAft>
                          <a:spcPts val="0"/>
                        </a:spcAft>
                        <a:buNone/>
                      </a:pPr>
                      <a:r>
                        <a:t/>
                      </a:r>
                      <a:endParaRPr b="1" i="0" sz="1400" u="sng"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r>
              <a:tr h="523500">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Local Dues (76 * $92.50 )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lang="en" sz="1400" u="none" cap="none" strike="noStrike">
                          <a:latin typeface="Montserrat"/>
                          <a:ea typeface="Montserrat"/>
                          <a:cs typeface="Montserrat"/>
                          <a:sym typeface="Montserrat"/>
                        </a:rPr>
                        <a:t>$18,500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b="1" i="0" lang="en" sz="1400" u="none" cap="none" strike="noStrike">
                          <a:latin typeface="Montserrat"/>
                          <a:ea typeface="Montserrat"/>
                          <a:cs typeface="Montserrat"/>
                          <a:sym typeface="Montserrat"/>
                        </a:rPr>
                        <a:t>            $7,030.00</a:t>
                      </a:r>
                      <a:endParaRPr/>
                    </a:p>
                  </a:txBody>
                  <a:tcPr marT="7625" marB="0" marR="7625" marL="7625" anchor="b"/>
                </a:tc>
                <a:tc>
                  <a:txBody>
                    <a:bodyPr/>
                    <a:lstStyle/>
                    <a:p>
                      <a:pPr indent="0" lvl="0" marL="0" marR="0" rtl="0" algn="r">
                        <a:lnSpc>
                          <a:spcPct val="100000"/>
                        </a:lnSpc>
                        <a:spcBef>
                          <a:spcPts val="0"/>
                        </a:spcBef>
                        <a:spcAft>
                          <a:spcPts val="0"/>
                        </a:spcAft>
                        <a:buNone/>
                      </a:pPr>
                      <a:r>
                        <a:rPr b="0" i="0" lang="en" sz="1400" u="none" cap="none" strike="noStrike">
                          <a:solidFill>
                            <a:srgbClr val="000000"/>
                          </a:solidFill>
                          <a:latin typeface="Montserrat"/>
                          <a:ea typeface="Montserrat"/>
                          <a:cs typeface="Montserrat"/>
                          <a:sym typeface="Montserrat"/>
                        </a:rPr>
                        <a:t>        $25,530.00 </a:t>
                      </a:r>
                      <a:endParaRPr/>
                    </a:p>
                  </a:txBody>
                  <a:tcPr marT="7625" marB="0" marR="7625" marL="7625" anchor="b"/>
                </a:tc>
              </a:tr>
              <a:tr h="523500">
                <a:tc>
                  <a:txBody>
                    <a:bodyPr/>
                    <a:lstStyle/>
                    <a:p>
                      <a:pPr indent="0" lvl="0" marL="0" marR="0" rtl="0" algn="l">
                        <a:lnSpc>
                          <a:spcPct val="100000"/>
                        </a:lnSpc>
                        <a:spcBef>
                          <a:spcPts val="0"/>
                        </a:spcBef>
                        <a:spcAft>
                          <a:spcPts val="0"/>
                        </a:spcAft>
                        <a:buNone/>
                      </a:pPr>
                      <a:r>
                        <a:rPr b="0" i="0" lang="en" sz="1400" u="none" cap="none" strike="noStrike">
                          <a:solidFill>
                            <a:srgbClr val="000000"/>
                          </a:solidFill>
                          <a:latin typeface="Montserrat"/>
                          <a:ea typeface="Montserrat"/>
                          <a:cs typeface="Montserrat"/>
                          <a:sym typeface="Montserrat"/>
                        </a:rPr>
                        <a:t>Fundraising-Double Good Popcorn</a:t>
                      </a:r>
                      <a:endParaRPr/>
                    </a:p>
                  </a:txBody>
                  <a:tcPr marT="7625" marB="0" marR="7625" marL="7625" anchor="b"/>
                </a:tc>
                <a:tc>
                  <a:txBody>
                    <a:bodyPr/>
                    <a:lstStyle/>
                    <a:p>
                      <a:pPr indent="0" lvl="0" marL="0" marR="0" rtl="0" algn="l">
                        <a:lnSpc>
                          <a:spcPct val="100000"/>
                        </a:lnSpc>
                        <a:spcBef>
                          <a:spcPts val="0"/>
                        </a:spcBef>
                        <a:spcAft>
                          <a:spcPts val="0"/>
                        </a:spcAft>
                        <a:buNone/>
                      </a:pPr>
                      <a:r>
                        <a:rPr b="0" i="0" lang="en" sz="1400" u="none" cap="none" strike="noStrike">
                          <a:latin typeface="Montserrat"/>
                          <a:ea typeface="Montserrat"/>
                          <a:cs typeface="Montserrat"/>
                          <a:sym typeface="Montserrat"/>
                        </a:rPr>
                        <a:t> </a:t>
                      </a:r>
                      <a:endParaRPr/>
                    </a:p>
                  </a:txBody>
                  <a:tcPr marT="7625" marB="0" marR="7625" marL="7625" anchor="b"/>
                </a:tc>
                <a:tc>
                  <a:txBody>
                    <a:bodyPr/>
                    <a:lstStyle/>
                    <a:p>
                      <a:pPr indent="0" lvl="0" marL="0" marR="0" rtl="0" algn="r">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b="1" i="0" lang="en" sz="1400" u="none" cap="none" strike="noStrike">
                          <a:latin typeface="Montserrat"/>
                          <a:ea typeface="Montserrat"/>
                          <a:cs typeface="Montserrat"/>
                          <a:sym typeface="Montserrat"/>
                        </a:rPr>
                        <a:t>         $12,598.00 </a:t>
                      </a:r>
                      <a:endParaRPr/>
                    </a:p>
                  </a:txBody>
                  <a:tcPr marT="7625" marB="0" marR="7625" marL="7625" anchor="b"/>
                </a:tc>
                <a:tc>
                  <a:txBody>
                    <a:bodyPr/>
                    <a:lstStyle/>
                    <a:p>
                      <a:pPr indent="0" lvl="0" marL="0" marR="0" rtl="0" algn="r">
                        <a:lnSpc>
                          <a:spcPct val="100000"/>
                        </a:lnSpc>
                        <a:spcBef>
                          <a:spcPts val="0"/>
                        </a:spcBef>
                        <a:spcAft>
                          <a:spcPts val="0"/>
                        </a:spcAft>
                        <a:buNone/>
                      </a:pPr>
                      <a:r>
                        <a:rPr b="0" i="0" lang="en" sz="1400" u="none" cap="none" strike="noStrike">
                          <a:latin typeface="Montserrat"/>
                          <a:ea typeface="Montserrat"/>
                          <a:cs typeface="Montserrat"/>
                          <a:sym typeface="Montserrat"/>
                        </a:rPr>
                        <a:t> $</a:t>
                      </a:r>
                      <a:r>
                        <a:rPr b="0" i="0" lang="en" sz="1400" u="none" cap="none" strike="noStrike">
                          <a:solidFill>
                            <a:srgbClr val="000000"/>
                          </a:solidFill>
                          <a:latin typeface="Montserrat"/>
                          <a:ea typeface="Montserrat"/>
                          <a:cs typeface="Montserrat"/>
                          <a:sym typeface="Montserrat"/>
                        </a:rPr>
                        <a:t>12,598.00</a:t>
                      </a:r>
                      <a:r>
                        <a:rPr b="1" i="0" lang="en" sz="1400" u="none" cap="none" strike="noStrike">
                          <a:latin typeface="Montserrat"/>
                          <a:ea typeface="Montserrat"/>
                          <a:cs typeface="Montserrat"/>
                          <a:sym typeface="Montserrat"/>
                        </a:rPr>
                        <a:t> </a:t>
                      </a: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r>
              <a:tr h="523500">
                <a:tc>
                  <a:txBody>
                    <a:bodyPr/>
                    <a:lstStyle/>
                    <a:p>
                      <a:pPr indent="0" lvl="0" marL="0" marR="0" rtl="0" algn="l">
                        <a:lnSpc>
                          <a:spcPct val="100000"/>
                        </a:lnSpc>
                        <a:spcBef>
                          <a:spcPts val="0"/>
                        </a:spcBef>
                        <a:spcAft>
                          <a:spcPts val="0"/>
                        </a:spcAft>
                        <a:buNone/>
                      </a:pPr>
                      <a:r>
                        <a:rPr b="1" i="0" lang="en" sz="1400" u="none" cap="none" strike="noStrike">
                          <a:latin typeface="Montserrat"/>
                          <a:ea typeface="Montserrat"/>
                          <a:cs typeface="Montserrat"/>
                          <a:sym typeface="Montserrat"/>
                        </a:rPr>
                        <a:t>Total Operating Income</a:t>
                      </a:r>
                      <a:endParaRPr/>
                    </a:p>
                  </a:txBody>
                  <a:tcPr marT="7625" marB="0" marR="7625" marL="7625"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lang="en" sz="1400" u="none" cap="none" strike="noStrike">
                          <a:latin typeface="Montserrat"/>
                          <a:ea typeface="Montserrat"/>
                          <a:cs typeface="Montserrat"/>
                          <a:sym typeface="Montserrat"/>
                        </a:rPr>
                        <a:t>$18,500</a:t>
                      </a:r>
                      <a:endParaRPr b="0"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b="1" i="0" lang="en" sz="1400" u="none" cap="none" strike="noStrike">
                          <a:latin typeface="Montserrat"/>
                          <a:ea typeface="Montserrat"/>
                          <a:cs typeface="Montserrat"/>
                          <a:sym typeface="Montserrat"/>
                        </a:rPr>
                        <a:t>         $19,628.00 </a:t>
                      </a:r>
                      <a:endParaRPr/>
                    </a:p>
                  </a:txBody>
                  <a:tcPr marT="7625" marB="0" marR="7625" marL="7625" anchor="b"/>
                </a:tc>
                <a:tc>
                  <a:txBody>
                    <a:bodyPr/>
                    <a:lstStyle/>
                    <a:p>
                      <a:pPr indent="0" lvl="0" marL="0" marR="0" rtl="0" algn="r">
                        <a:lnSpc>
                          <a:spcPct val="100000"/>
                        </a:lnSpc>
                        <a:spcBef>
                          <a:spcPts val="0"/>
                        </a:spcBef>
                        <a:spcAft>
                          <a:spcPts val="0"/>
                        </a:spcAft>
                        <a:buNone/>
                      </a:pPr>
                      <a:r>
                        <a:rPr b="1" i="0" lang="en" sz="1400" u="none" cap="none" strike="noStrike">
                          <a:latin typeface="Montserrat"/>
                          <a:ea typeface="Montserrat"/>
                          <a:cs typeface="Montserrat"/>
                          <a:sym typeface="Montserrat"/>
                        </a:rPr>
                        <a:t>        </a:t>
                      </a:r>
                      <a:r>
                        <a:rPr b="0" i="0" lang="en" sz="1400" u="none" cap="none" strike="noStrike">
                          <a:latin typeface="Montserrat"/>
                          <a:ea typeface="Montserrat"/>
                          <a:cs typeface="Montserrat"/>
                          <a:sym typeface="Montserrat"/>
                        </a:rPr>
                        <a:t>$</a:t>
                      </a:r>
                      <a:r>
                        <a:rPr b="0" i="0" lang="en" sz="1400" u="none" cap="none" strike="noStrike">
                          <a:solidFill>
                            <a:srgbClr val="000000"/>
                          </a:solidFill>
                          <a:latin typeface="Montserrat"/>
                          <a:ea typeface="Montserrat"/>
                          <a:cs typeface="Montserrat"/>
                          <a:sym typeface="Montserrat"/>
                        </a:rPr>
                        <a:t>38,128.00</a:t>
                      </a:r>
                      <a:r>
                        <a:rPr b="1" i="0" lang="en" sz="1400" u="none" cap="none" strike="noStrike">
                          <a:latin typeface="Montserrat"/>
                          <a:ea typeface="Montserrat"/>
                          <a:cs typeface="Montserrat"/>
                          <a:sym typeface="Montserrat"/>
                        </a:rPr>
                        <a:t> </a:t>
                      </a:r>
                      <a:endParaRPr/>
                    </a:p>
                  </a:txBody>
                  <a:tcPr marT="7625" marB="0" marR="7625" marL="7625" anchor="b"/>
                </a:tc>
              </a:tr>
              <a:tr h="274075">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l">
                        <a:lnSpc>
                          <a:spcPct val="100000"/>
                        </a:lnSpc>
                        <a:spcBef>
                          <a:spcPts val="0"/>
                        </a:spcBef>
                        <a:spcAft>
                          <a:spcPts val="0"/>
                        </a:spcAft>
                        <a:buNone/>
                      </a:pP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b="1" lang="en" sz="1400" u="none" cap="none" strike="noStrike">
                          <a:solidFill>
                            <a:srgbClr val="FF0000"/>
                          </a:solidFill>
                          <a:latin typeface="Montserrat"/>
                          <a:ea typeface="Montserrat"/>
                          <a:cs typeface="Montserrat"/>
                          <a:sym typeface="Montserrat"/>
                        </a:rPr>
                        <a:t> </a:t>
                      </a: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c>
                  <a:txBody>
                    <a:bodyPr/>
                    <a:lstStyle/>
                    <a:p>
                      <a:pPr indent="0" lvl="0" marL="0" marR="0" rtl="0" algn="r">
                        <a:lnSpc>
                          <a:spcPct val="100000"/>
                        </a:lnSpc>
                        <a:spcBef>
                          <a:spcPts val="0"/>
                        </a:spcBef>
                        <a:spcAft>
                          <a:spcPts val="0"/>
                        </a:spcAft>
                        <a:buNone/>
                      </a:pPr>
                      <a:r>
                        <a:rPr lang="en" sz="1400" u="none" cap="none" strike="noStrike">
                          <a:latin typeface="Montserrat"/>
                          <a:ea typeface="Montserrat"/>
                          <a:cs typeface="Montserrat"/>
                          <a:sym typeface="Montserrat"/>
                        </a:rPr>
                        <a:t>  </a:t>
                      </a:r>
                      <a:endParaRPr b="1" i="0" sz="1400" u="none" cap="none" strike="noStrike">
                        <a:latin typeface="Montserrat"/>
                        <a:ea typeface="Montserrat"/>
                        <a:cs typeface="Montserrat"/>
                        <a:sym typeface="Montserrat"/>
                      </a:endParaRPr>
                    </a:p>
                  </a:txBody>
                  <a:tcPr marT="0" marB="0" marR="0" marL="0" anchor="b"/>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62"/>
          <p:cNvSpPr txBox="1"/>
          <p:nvPr>
            <p:ph type="title"/>
          </p:nvPr>
        </p:nvSpPr>
        <p:spPr>
          <a:xfrm>
            <a:off x="163350" y="77881"/>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40" name="Google Shape;340;p62"/>
          <p:cNvSpPr txBox="1"/>
          <p:nvPr>
            <p:ph idx="1" type="body"/>
          </p:nvPr>
        </p:nvSpPr>
        <p:spPr>
          <a:xfrm>
            <a:off x="311700" y="1048285"/>
            <a:ext cx="8520600" cy="34164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chemeClr val="lt2"/>
              </a:buClr>
              <a:buSzPts val="2000"/>
              <a:buFont typeface="Montserrat"/>
              <a:buChar char="●"/>
            </a:pPr>
            <a:r>
              <a:rPr lang="en" sz="1600"/>
              <a:t>Line item budget adjustments (expenses )</a:t>
            </a:r>
            <a:endParaRPr/>
          </a:p>
          <a:p>
            <a:pPr indent="0" lvl="0" marL="101600" rtl="0" algn="l">
              <a:lnSpc>
                <a:spcPct val="115000"/>
              </a:lnSpc>
              <a:spcBef>
                <a:spcPts val="0"/>
              </a:spcBef>
              <a:spcAft>
                <a:spcPts val="0"/>
              </a:spcAft>
              <a:buSzPts val="2000"/>
              <a:buNone/>
            </a:pPr>
            <a:r>
              <a:rPr lang="en"/>
              <a:t> </a:t>
            </a:r>
            <a:endParaRPr/>
          </a:p>
        </p:txBody>
      </p:sp>
      <p:graphicFrame>
        <p:nvGraphicFramePr>
          <p:cNvPr id="341" name="Google Shape;341;p62"/>
          <p:cNvGraphicFramePr/>
          <p:nvPr/>
        </p:nvGraphicFramePr>
        <p:xfrm>
          <a:off x="1393031" y="1398328"/>
          <a:ext cx="3000000" cy="3000000"/>
        </p:xfrm>
        <a:graphic>
          <a:graphicData uri="http://schemas.openxmlformats.org/drawingml/2006/table">
            <a:tbl>
              <a:tblPr>
                <a:noFill/>
                <a:tableStyleId>{58DC1699-BDDD-4AC9-942D-34CC58C0EFEA}</a:tableStyleId>
              </a:tblPr>
              <a:tblGrid>
                <a:gridCol w="2782425"/>
                <a:gridCol w="1176700"/>
                <a:gridCol w="1032875"/>
                <a:gridCol w="993650"/>
              </a:tblGrid>
              <a:tr h="373300">
                <a:tc>
                  <a:txBody>
                    <a:bodyPr/>
                    <a:lstStyle/>
                    <a:p>
                      <a:pPr indent="0" lvl="0" marL="0" marR="0" rtl="0" algn="l">
                        <a:lnSpc>
                          <a:spcPct val="100000"/>
                        </a:lnSpc>
                        <a:spcBef>
                          <a:spcPts val="0"/>
                        </a:spcBef>
                        <a:spcAft>
                          <a:spcPts val="0"/>
                        </a:spcAft>
                        <a:buNone/>
                      </a:pPr>
                      <a:r>
                        <a:t/>
                      </a:r>
                      <a:endParaRPr b="0" i="0" sz="1000" u="none" cap="none" strike="noStrike">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SY 23 Budget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DDEBF7"/>
                    </a:solidFill>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Adjustments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Budget As Adjusted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202875">
                <a:tc>
                  <a:txBody>
                    <a:bodyPr/>
                    <a:lstStyle/>
                    <a:p>
                      <a:pPr indent="0" lvl="0" marL="0" marR="0" rtl="0" algn="l">
                        <a:lnSpc>
                          <a:spcPct val="100000"/>
                        </a:lnSpc>
                        <a:spcBef>
                          <a:spcPts val="0"/>
                        </a:spcBef>
                        <a:spcAft>
                          <a:spcPts val="0"/>
                        </a:spcAft>
                        <a:buNone/>
                      </a:pPr>
                      <a:r>
                        <a:rPr b="1" i="0" lang="en" sz="1000" u="sng" cap="none" strike="noStrike">
                          <a:solidFill>
                            <a:srgbClr val="302300"/>
                          </a:solidFill>
                          <a:latin typeface="Montserrat"/>
                          <a:ea typeface="Montserrat"/>
                          <a:cs typeface="Montserrat"/>
                          <a:sym typeface="Montserrat"/>
                        </a:rPr>
                        <a:t>Program Expenses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Arts &amp; Letters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300.00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1,375.00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1,675.00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Economic Development</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Educational Development</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8,448.00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9,948.00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EMBODI</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1,000.00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1,000.00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Academy</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GEMS</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GEMS (College trip)</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7,948.00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7,948.00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General Ed Dev</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International Awareness &amp; Involvement</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225.00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75.00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300.00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Physical &amp; Mental Health</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100.00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100.00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200.00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Social Action</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750.00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2EFDA"/>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750.00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Ways &amp; Means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150.00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350.00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27000">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Emergency Response Team</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250.00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2028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a:t>
                      </a:r>
                      <a:endParaRPr/>
                    </a:p>
                  </a:txBody>
                  <a:tcPr marT="7625" marB="0" marR="7625" marL="13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r">
                        <a:lnSpc>
                          <a:spcPct val="100000"/>
                        </a:lnSpc>
                        <a:spcBef>
                          <a:spcPts val="0"/>
                        </a:spcBef>
                        <a:spcAft>
                          <a:spcPts val="0"/>
                        </a:spcAft>
                        <a:buNone/>
                      </a:pPr>
                      <a:r>
                        <a:rPr b="0" i="0" lang="en" sz="1000" u="none" cap="none" strike="noStrike">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3"/>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47" name="Google Shape;347;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9250" lvl="0" marL="457200" rtl="0" algn="l">
              <a:lnSpc>
                <a:spcPct val="115000"/>
              </a:lnSpc>
              <a:spcBef>
                <a:spcPts val="0"/>
              </a:spcBef>
              <a:spcAft>
                <a:spcPts val="0"/>
              </a:spcAft>
              <a:buClr>
                <a:schemeClr val="lt2"/>
              </a:buClr>
              <a:buSzPts val="1900"/>
              <a:buFont typeface="Montserrat"/>
              <a:buChar char="●"/>
            </a:pPr>
            <a:r>
              <a:rPr lang="en" sz="1900"/>
              <a:t>Line item budget adjustments (expenses ) – cont’d</a:t>
            </a:r>
            <a:endParaRPr sz="1900"/>
          </a:p>
          <a:p>
            <a:pPr indent="-228600" lvl="0" marL="457200" rtl="0" algn="l">
              <a:lnSpc>
                <a:spcPct val="115000"/>
              </a:lnSpc>
              <a:spcBef>
                <a:spcPts val="0"/>
              </a:spcBef>
              <a:spcAft>
                <a:spcPts val="0"/>
              </a:spcAft>
              <a:buClr>
                <a:schemeClr val="lt2"/>
              </a:buClr>
              <a:buSzPts val="2000"/>
              <a:buFont typeface="Montserrat"/>
              <a:buNone/>
            </a:pPr>
            <a:r>
              <a:t/>
            </a:r>
            <a:endParaRPr/>
          </a:p>
        </p:txBody>
      </p:sp>
      <p:graphicFrame>
        <p:nvGraphicFramePr>
          <p:cNvPr id="348" name="Google Shape;348;p63"/>
          <p:cNvGraphicFramePr/>
          <p:nvPr/>
        </p:nvGraphicFramePr>
        <p:xfrm>
          <a:off x="1300163" y="1650207"/>
          <a:ext cx="3000000" cy="3000000"/>
        </p:xfrm>
        <a:graphic>
          <a:graphicData uri="http://schemas.openxmlformats.org/drawingml/2006/table">
            <a:tbl>
              <a:tblPr>
                <a:noFill/>
                <a:tableStyleId>{58DC1699-BDDD-4AC9-942D-34CC58C0EFEA}</a:tableStyleId>
              </a:tblPr>
              <a:tblGrid>
                <a:gridCol w="2918950"/>
                <a:gridCol w="1202650"/>
                <a:gridCol w="1055675"/>
                <a:gridCol w="1015575"/>
              </a:tblGrid>
              <a:tr h="337225">
                <a:tc>
                  <a:txBody>
                    <a:bodyPr/>
                    <a:lstStyle/>
                    <a:p>
                      <a:pPr indent="0" lvl="0" marL="0" marR="0" rtl="0" algn="l">
                        <a:lnSpc>
                          <a:spcPct val="100000"/>
                        </a:lnSpc>
                        <a:spcBef>
                          <a:spcPts val="0"/>
                        </a:spcBef>
                        <a:spcAft>
                          <a:spcPts val="0"/>
                        </a:spcAft>
                        <a:buNone/>
                      </a:pPr>
                      <a:r>
                        <a:t/>
                      </a:r>
                      <a:endParaRPr b="0" i="0" sz="10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SY 23 Budget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DDEBF7"/>
                    </a:solidFill>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Adjustments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Budget As Adjusted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72350">
                <a:tc>
                  <a:txBody>
                    <a:bodyPr/>
                    <a:lstStyle/>
                    <a:p>
                      <a:pPr indent="0" lvl="0" marL="0" marR="0" rtl="0" algn="l">
                        <a:lnSpc>
                          <a:spcPct val="100000"/>
                        </a:lnSpc>
                        <a:spcBef>
                          <a:spcPts val="0"/>
                        </a:spcBef>
                        <a:spcAft>
                          <a:spcPts val="0"/>
                        </a:spcAft>
                        <a:buNone/>
                      </a:pPr>
                      <a:r>
                        <a:rPr b="1" i="0" lang="en" sz="1000" u="sng" cap="none" strike="noStrike">
                          <a:solidFill>
                            <a:srgbClr val="302300"/>
                          </a:solidFill>
                          <a:latin typeface="Montserrat"/>
                          <a:ea typeface="Montserrat"/>
                          <a:cs typeface="Montserrat"/>
                          <a:sym typeface="Montserrat"/>
                        </a:rPr>
                        <a:t>Program Expenses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Charitable Partners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1,500.00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1,500.00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St. Jude Children's Hospital Walk Run</a:t>
                      </a:r>
                      <a:endParaRPr/>
                    </a:p>
                  </a:txBody>
                  <a:tcPr marT="7625" marB="0" marR="7625" marL="13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Sisters Network</a:t>
                      </a:r>
                      <a:endParaRPr/>
                    </a:p>
                  </a:txBody>
                  <a:tcPr marT="7625" marB="0" marR="7625" marL="13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Marc Thomas Sickle Cell Foundation Toy Drive Fundraiser</a:t>
                      </a:r>
                      <a:endParaRPr/>
                    </a:p>
                  </a:txBody>
                  <a:tcPr marT="7625" marB="0" marR="7625" marL="1371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72350">
                <a:tc>
                  <a:txBody>
                    <a:bodyPr/>
                    <a:lstStyle/>
                    <a:p>
                      <a:pPr indent="0" lvl="0" marL="0" marR="0" rtl="0" algn="l">
                        <a:lnSpc>
                          <a:spcPct val="100000"/>
                        </a:lnSpc>
                        <a:spcBef>
                          <a:spcPts val="0"/>
                        </a:spcBef>
                        <a:spcAft>
                          <a:spcPts val="0"/>
                        </a:spcAft>
                        <a:buNone/>
                      </a:pPr>
                      <a:r>
                        <a:t/>
                      </a:r>
                      <a:endParaRPr b="1" i="0" sz="10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i="0" sz="10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i="0" sz="10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b="1" i="0" sz="10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2350">
                <a:tc>
                  <a:txBody>
                    <a:bodyPr/>
                    <a:lstStyle/>
                    <a:p>
                      <a:pPr indent="0" lvl="0" marL="0" marR="0" rtl="0" algn="l">
                        <a:lnSpc>
                          <a:spcPct val="100000"/>
                        </a:lnSpc>
                        <a:spcBef>
                          <a:spcPts val="0"/>
                        </a:spcBef>
                        <a:spcAft>
                          <a:spcPts val="0"/>
                        </a:spcAft>
                        <a:buNone/>
                      </a:pPr>
                      <a:r>
                        <a:rPr b="1" i="0" lang="en" sz="1000" u="sng" cap="none" strike="noStrike">
                          <a:solidFill>
                            <a:srgbClr val="302300"/>
                          </a:solidFill>
                          <a:latin typeface="Montserrat"/>
                          <a:ea typeface="Montserrat"/>
                          <a:cs typeface="Montserrat"/>
                          <a:sym typeface="Montserrat"/>
                        </a:rPr>
                        <a:t>Operating Expenses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Meeting location facility fees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600.00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460.00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1,060.00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50207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Office Supplies, Postage, Correspondence Printing/Reproduction/Robocalls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350.00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1,405.00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1,755.00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7225">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Properties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200.00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n" sz="1000" u="none" cap="none" strike="noStrike">
                          <a:solidFill>
                            <a:srgbClr val="302300"/>
                          </a:solidFill>
                          <a:latin typeface="Montserrat"/>
                          <a:ea typeface="Montserrat"/>
                          <a:cs typeface="Montserrat"/>
                          <a:sym typeface="Montserrat"/>
                        </a:rPr>
                        <a:t>              800.00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000" u="none" cap="none" strike="noStrike">
                          <a:solidFill>
                            <a:srgbClr val="302300"/>
                          </a:solidFill>
                          <a:latin typeface="Montserrat"/>
                          <a:ea typeface="Montserrat"/>
                          <a:cs typeface="Montserrat"/>
                          <a:sym typeface="Montserrat"/>
                        </a:rPr>
                        <a:t>          1,000.00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4"/>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54" name="Google Shape;354;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9250" lvl="0" marL="457200" rtl="0" algn="l">
              <a:lnSpc>
                <a:spcPct val="115000"/>
              </a:lnSpc>
              <a:spcBef>
                <a:spcPts val="0"/>
              </a:spcBef>
              <a:spcAft>
                <a:spcPts val="0"/>
              </a:spcAft>
              <a:buClr>
                <a:schemeClr val="lt2"/>
              </a:buClr>
              <a:buSzPts val="1900"/>
              <a:buFont typeface="Montserrat"/>
              <a:buChar char="●"/>
            </a:pPr>
            <a:r>
              <a:rPr lang="en" sz="1900"/>
              <a:t>Line item budget adjustments (expenses ) – cont’d</a:t>
            </a:r>
            <a:endParaRPr sz="1900"/>
          </a:p>
          <a:p>
            <a:pPr indent="-228600" lvl="0" marL="457200" rtl="0" algn="l">
              <a:lnSpc>
                <a:spcPct val="115000"/>
              </a:lnSpc>
              <a:spcBef>
                <a:spcPts val="0"/>
              </a:spcBef>
              <a:spcAft>
                <a:spcPts val="0"/>
              </a:spcAft>
              <a:buClr>
                <a:schemeClr val="lt2"/>
              </a:buClr>
              <a:buSzPts val="2000"/>
              <a:buFont typeface="Montserrat"/>
              <a:buNone/>
            </a:pPr>
            <a:r>
              <a:t/>
            </a:r>
            <a:endParaRPr/>
          </a:p>
          <a:p>
            <a:pPr indent="-228600" lvl="0" marL="457200" rtl="0" algn="l">
              <a:lnSpc>
                <a:spcPct val="115000"/>
              </a:lnSpc>
              <a:spcBef>
                <a:spcPts val="0"/>
              </a:spcBef>
              <a:spcAft>
                <a:spcPts val="0"/>
              </a:spcAft>
              <a:buClr>
                <a:schemeClr val="lt2"/>
              </a:buClr>
              <a:buSzPts val="2000"/>
              <a:buFont typeface="Montserrat"/>
              <a:buNone/>
            </a:pPr>
            <a:r>
              <a:t/>
            </a:r>
            <a:endParaRPr/>
          </a:p>
          <a:p>
            <a:pPr indent="-228600" lvl="0" marL="457200" rtl="0" algn="l">
              <a:lnSpc>
                <a:spcPct val="115000"/>
              </a:lnSpc>
              <a:spcBef>
                <a:spcPts val="0"/>
              </a:spcBef>
              <a:spcAft>
                <a:spcPts val="0"/>
              </a:spcAft>
              <a:buClr>
                <a:schemeClr val="lt2"/>
              </a:buClr>
              <a:buSzPts val="2000"/>
              <a:buFont typeface="Montserrat"/>
              <a:buNone/>
            </a:pPr>
            <a:r>
              <a:t/>
            </a:r>
            <a:endParaRPr/>
          </a:p>
          <a:p>
            <a:pPr indent="-228600" lvl="0" marL="457200" rtl="0" algn="l">
              <a:lnSpc>
                <a:spcPct val="115000"/>
              </a:lnSpc>
              <a:spcBef>
                <a:spcPts val="0"/>
              </a:spcBef>
              <a:spcAft>
                <a:spcPts val="0"/>
              </a:spcAft>
              <a:buClr>
                <a:schemeClr val="lt2"/>
              </a:buClr>
              <a:buSzPts val="2000"/>
              <a:buFont typeface="Montserrat"/>
              <a:buNone/>
            </a:pPr>
            <a:r>
              <a:t/>
            </a:r>
            <a:endParaRPr/>
          </a:p>
        </p:txBody>
      </p:sp>
      <p:graphicFrame>
        <p:nvGraphicFramePr>
          <p:cNvPr id="355" name="Google Shape;355;p64"/>
          <p:cNvGraphicFramePr/>
          <p:nvPr/>
        </p:nvGraphicFramePr>
        <p:xfrm>
          <a:off x="978693" y="1735425"/>
          <a:ext cx="3000000" cy="3000000"/>
        </p:xfrm>
        <a:graphic>
          <a:graphicData uri="http://schemas.openxmlformats.org/drawingml/2006/table">
            <a:tbl>
              <a:tblPr>
                <a:noFill/>
                <a:tableStyleId>{58DC1699-BDDD-4AC9-942D-34CC58C0EFEA}</a:tableStyleId>
              </a:tblPr>
              <a:tblGrid>
                <a:gridCol w="3185125"/>
                <a:gridCol w="1246575"/>
                <a:gridCol w="1094225"/>
                <a:gridCol w="1052675"/>
              </a:tblGrid>
              <a:tr h="371425">
                <a:tc>
                  <a:txBody>
                    <a:bodyPr/>
                    <a:lstStyle/>
                    <a:p>
                      <a:pPr indent="0" lvl="0" marL="0" marR="0" rtl="0" algn="l">
                        <a:lnSpc>
                          <a:spcPct val="100000"/>
                        </a:lnSpc>
                        <a:spcBef>
                          <a:spcPts val="0"/>
                        </a:spcBef>
                        <a:spcAft>
                          <a:spcPts val="0"/>
                        </a:spcAft>
                        <a:buNone/>
                      </a:pPr>
                      <a:r>
                        <a:t/>
                      </a:r>
                      <a:endParaRPr b="0" i="0" sz="1100" u="none" cap="none" strike="noStrike">
                        <a:solidFill>
                          <a:srgbClr val="302300"/>
                        </a:solidFill>
                        <a:latin typeface="Montserrat"/>
                        <a:ea typeface="Montserrat"/>
                        <a:cs typeface="Montserrat"/>
                        <a:sym typeface="Montserrat"/>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SY 23 Budget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DDEBF7"/>
                    </a:solidFill>
                  </a:tcPr>
                </a:tc>
                <a:tc>
                  <a:txBody>
                    <a:bodyPr/>
                    <a:lstStyle/>
                    <a:p>
                      <a:pPr indent="0" lvl="0" marL="0" marR="0" rtl="0" algn="ct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Adjustments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Budget As Adjusted </a:t>
                      </a:r>
                      <a:endParaRPr/>
                    </a:p>
                  </a:txBody>
                  <a:tcPr marT="7625" marB="0" marR="7625" marL="76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85725">
                <a:tc>
                  <a:txBody>
                    <a:bodyPr/>
                    <a:lstStyle/>
                    <a:p>
                      <a:pPr indent="0" lvl="0" marL="0" marR="0" rtl="0" algn="l">
                        <a:lnSpc>
                          <a:spcPct val="100000"/>
                        </a:lnSpc>
                        <a:spcBef>
                          <a:spcPts val="0"/>
                        </a:spcBef>
                        <a:spcAft>
                          <a:spcPts val="0"/>
                        </a:spcAft>
                        <a:buNone/>
                      </a:pPr>
                      <a:r>
                        <a:rPr b="1" i="0" lang="en" sz="1100" u="sng" cap="none" strike="noStrike">
                          <a:solidFill>
                            <a:srgbClr val="302300"/>
                          </a:solidFill>
                          <a:latin typeface="Montserrat"/>
                          <a:ea typeface="Montserrat"/>
                          <a:cs typeface="Montserrat"/>
                          <a:sym typeface="Montserrat"/>
                        </a:rPr>
                        <a:t>Chapter Expenses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85725">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Membership Services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1,142.36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1,307.64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2,450.00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r>
              <a:tr h="363350">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Reclamation</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300.00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            300.00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85725">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Chapter Retreat</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642.36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857.64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          1,500.00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63350">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Other</a:t>
                      </a:r>
                      <a:endParaRPr/>
                    </a:p>
                  </a:txBody>
                  <a:tcPr marT="7625" marB="0" marR="7625" marL="2743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                        -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150.00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            150.00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85725">
                <a:tc>
                  <a:txBody>
                    <a:bodyPr/>
                    <a:lstStyle/>
                    <a:p>
                      <a:pPr indent="0" lvl="0" marL="0" marR="0" rtl="0" algn="l">
                        <a:lnSpc>
                          <a:spcPct val="100000"/>
                        </a:lnSpc>
                        <a:spcBef>
                          <a:spcPts val="0"/>
                        </a:spcBef>
                        <a:spcAft>
                          <a:spcPts val="0"/>
                        </a:spcAft>
                        <a:buNone/>
                      </a:pPr>
                      <a:r>
                        <a:rPr b="1" i="0" lang="en" sz="1100" u="sng" cap="none" strike="noStrike">
                          <a:solidFill>
                            <a:srgbClr val="302300"/>
                          </a:solidFill>
                          <a:latin typeface="Montserrat"/>
                          <a:ea typeface="Montserrat"/>
                          <a:cs typeface="Montserrat"/>
                          <a:sym typeface="Montserrat"/>
                        </a:rPr>
                        <a:t>Conferences / Conventions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488400">
                <a:tc>
                  <a:txBody>
                    <a:bodyPr/>
                    <a:lstStyle/>
                    <a:p>
                      <a:pPr indent="0" lvl="0" marL="0" marR="0" rtl="0" algn="l">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Reg. Conference / Natl. Convention</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2,059.02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1" i="0" lang="en" sz="1100" u="none" cap="none" strike="noStrike">
                          <a:solidFill>
                            <a:srgbClr val="302300"/>
                          </a:solidFill>
                          <a:latin typeface="Montserrat"/>
                          <a:ea typeface="Montserrat"/>
                          <a:cs typeface="Montserrat"/>
                          <a:sym typeface="Montserrat"/>
                        </a:rPr>
                        <a:t>750.00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r">
                        <a:lnSpc>
                          <a:spcPct val="100000"/>
                        </a:lnSpc>
                        <a:spcBef>
                          <a:spcPts val="0"/>
                        </a:spcBef>
                        <a:spcAft>
                          <a:spcPts val="0"/>
                        </a:spcAft>
                        <a:buNone/>
                      </a:pPr>
                      <a:r>
                        <a:rPr b="0" i="0" lang="en" sz="1100" u="none" cap="none" strike="noStrike">
                          <a:solidFill>
                            <a:srgbClr val="302300"/>
                          </a:solidFill>
                          <a:latin typeface="Montserrat"/>
                          <a:ea typeface="Montserrat"/>
                          <a:cs typeface="Montserrat"/>
                          <a:sym typeface="Montserrat"/>
                        </a:rPr>
                        <a:t>2,809.02 </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65"/>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61" name="Google Shape;361;p65"/>
          <p:cNvSpPr txBox="1"/>
          <p:nvPr>
            <p:ph idx="1" type="body"/>
          </p:nvPr>
        </p:nvSpPr>
        <p:spPr>
          <a:xfrm>
            <a:off x="311700" y="1152475"/>
            <a:ext cx="8520600" cy="3800100"/>
          </a:xfrm>
          <a:prstGeom prst="rect">
            <a:avLst/>
          </a:prstGeom>
          <a:noFill/>
          <a:ln>
            <a:noFill/>
          </a:ln>
        </p:spPr>
        <p:txBody>
          <a:bodyPr anchorCtr="0" anchor="t" bIns="91425" lIns="91425" spcFirstLastPara="1" rIns="91425" wrap="square" tIns="91425">
            <a:noAutofit/>
          </a:bodyPr>
          <a:lstStyle/>
          <a:p>
            <a:pPr indent="-303212" lvl="0" marL="457200" rtl="0" algn="l">
              <a:lnSpc>
                <a:spcPct val="100000"/>
              </a:lnSpc>
              <a:spcBef>
                <a:spcPts val="0"/>
              </a:spcBef>
              <a:spcAft>
                <a:spcPts val="0"/>
              </a:spcAft>
              <a:buSzPts val="1175"/>
              <a:buChar char="●"/>
            </a:pPr>
            <a:r>
              <a:rPr lang="en" sz="1175"/>
              <a:t>Recommendation from Budget &amp; Finance Committee – Increase the budgeted line items as presented. </a:t>
            </a:r>
            <a:endParaRPr sz="1175"/>
          </a:p>
          <a:p>
            <a:pPr indent="0" lvl="1" marL="590550" rtl="0" algn="l">
              <a:lnSpc>
                <a:spcPct val="100000"/>
              </a:lnSpc>
              <a:spcBef>
                <a:spcPts val="0"/>
              </a:spcBef>
              <a:spcAft>
                <a:spcPts val="0"/>
              </a:spcAft>
              <a:buSzPts val="682"/>
              <a:buNone/>
            </a:pPr>
            <a:r>
              <a:t/>
            </a:r>
            <a:endParaRPr sz="1175"/>
          </a:p>
          <a:p>
            <a:pPr indent="0" lvl="1" marL="590550" rtl="0" algn="l">
              <a:lnSpc>
                <a:spcPct val="100000"/>
              </a:lnSpc>
              <a:spcBef>
                <a:spcPts val="0"/>
              </a:spcBef>
              <a:spcAft>
                <a:spcPts val="0"/>
              </a:spcAft>
              <a:buSzPts val="682"/>
              <a:buNone/>
            </a:pPr>
            <a:r>
              <a:t/>
            </a:r>
            <a:endParaRPr sz="1175"/>
          </a:p>
          <a:p>
            <a:pPr indent="0" lvl="1" marL="590550" rtl="0" algn="l">
              <a:lnSpc>
                <a:spcPct val="115000"/>
              </a:lnSpc>
              <a:spcBef>
                <a:spcPts val="0"/>
              </a:spcBef>
              <a:spcAft>
                <a:spcPts val="0"/>
              </a:spcAft>
              <a:buSzPts val="682"/>
              <a:buNone/>
            </a:pPr>
            <a:r>
              <a:rPr b="1" lang="en" sz="1175"/>
              <a:t>Income</a:t>
            </a:r>
            <a:endParaRPr b="1" sz="1175"/>
          </a:p>
          <a:p>
            <a:pPr indent="-303212" lvl="2" marL="1371600" rtl="0" algn="l">
              <a:lnSpc>
                <a:spcPct val="125000"/>
              </a:lnSpc>
              <a:spcBef>
                <a:spcPts val="0"/>
              </a:spcBef>
              <a:spcAft>
                <a:spcPts val="0"/>
              </a:spcAft>
              <a:buSzPts val="1175"/>
              <a:buFont typeface="Noto Sans Symbols"/>
              <a:buChar char="▪"/>
            </a:pPr>
            <a:r>
              <a:rPr lang="en" sz="1175"/>
              <a:t>76 additional members ($7,030) – 76* $92.50</a:t>
            </a:r>
            <a:endParaRPr sz="1175"/>
          </a:p>
          <a:p>
            <a:pPr indent="-303212" lvl="2" marL="1371600" rtl="0" algn="l">
              <a:lnSpc>
                <a:spcPct val="125000"/>
              </a:lnSpc>
              <a:spcBef>
                <a:spcPts val="0"/>
              </a:spcBef>
              <a:spcAft>
                <a:spcPts val="0"/>
              </a:spcAft>
              <a:buSzPts val="1175"/>
              <a:buFont typeface="Noto Sans Symbols"/>
              <a:buChar char="▪"/>
            </a:pPr>
            <a:r>
              <a:rPr lang="en" sz="1175"/>
              <a:t>Additional income $ 12,598 from Fundraising Popcorn sales </a:t>
            </a:r>
            <a:endParaRPr sz="1175"/>
          </a:p>
          <a:p>
            <a:pPr indent="0" lvl="1" marL="590550" rtl="0" algn="l">
              <a:lnSpc>
                <a:spcPct val="100000"/>
              </a:lnSpc>
              <a:spcBef>
                <a:spcPts val="0"/>
              </a:spcBef>
              <a:spcAft>
                <a:spcPts val="0"/>
              </a:spcAft>
              <a:buSzPts val="682"/>
              <a:buNone/>
            </a:pPr>
            <a:r>
              <a:t/>
            </a:r>
            <a:endParaRPr sz="1175"/>
          </a:p>
          <a:p>
            <a:pPr indent="0" lvl="1" marL="590550" rtl="0" algn="l">
              <a:lnSpc>
                <a:spcPct val="100000"/>
              </a:lnSpc>
              <a:spcBef>
                <a:spcPts val="0"/>
              </a:spcBef>
              <a:spcAft>
                <a:spcPts val="0"/>
              </a:spcAft>
              <a:buSzPts val="682"/>
              <a:buNone/>
            </a:pPr>
            <a:r>
              <a:t/>
            </a:r>
            <a:endParaRPr sz="1175"/>
          </a:p>
          <a:p>
            <a:pPr indent="0" lvl="1" marL="590550" rtl="0" algn="l">
              <a:lnSpc>
                <a:spcPct val="115000"/>
              </a:lnSpc>
              <a:spcBef>
                <a:spcPts val="0"/>
              </a:spcBef>
              <a:spcAft>
                <a:spcPts val="0"/>
              </a:spcAft>
              <a:buSzPts val="682"/>
              <a:buNone/>
            </a:pPr>
            <a:r>
              <a:rPr b="1" lang="en" sz="1175"/>
              <a:t>Expenses</a:t>
            </a:r>
            <a:endParaRPr b="1" sz="1175"/>
          </a:p>
          <a:p>
            <a:pPr indent="-303212" lvl="2" marL="1371600" rtl="0" algn="l">
              <a:lnSpc>
                <a:spcPct val="125000"/>
              </a:lnSpc>
              <a:spcBef>
                <a:spcPts val="0"/>
              </a:spcBef>
              <a:spcAft>
                <a:spcPts val="0"/>
              </a:spcAft>
              <a:buSzPts val="1175"/>
              <a:buFont typeface="Noto Sans Symbols"/>
              <a:buChar char="▪"/>
            </a:pPr>
            <a:r>
              <a:rPr lang="en" sz="1175"/>
              <a:t>Arts &amp; Letters - $1375</a:t>
            </a:r>
            <a:endParaRPr sz="1175"/>
          </a:p>
          <a:p>
            <a:pPr indent="-303212" lvl="2" marL="1371600" rtl="0" algn="l">
              <a:lnSpc>
                <a:spcPct val="125000"/>
              </a:lnSpc>
              <a:spcBef>
                <a:spcPts val="0"/>
              </a:spcBef>
              <a:spcAft>
                <a:spcPts val="0"/>
              </a:spcAft>
              <a:buSzPts val="1175"/>
              <a:buFont typeface="Noto Sans Symbols"/>
              <a:buChar char="▪"/>
            </a:pPr>
            <a:r>
              <a:rPr lang="en" sz="1175"/>
              <a:t>Educational Development - GEMS (College trip) - $8,448</a:t>
            </a:r>
            <a:endParaRPr sz="1175"/>
          </a:p>
          <a:p>
            <a:pPr indent="-303212" lvl="2" marL="1371600" rtl="0" algn="l">
              <a:lnSpc>
                <a:spcPct val="125000"/>
              </a:lnSpc>
              <a:spcBef>
                <a:spcPts val="0"/>
              </a:spcBef>
              <a:spcAft>
                <a:spcPts val="0"/>
              </a:spcAft>
              <a:buSzPts val="1175"/>
              <a:buFont typeface="Noto Sans Symbols"/>
              <a:buChar char="▪"/>
            </a:pPr>
            <a:r>
              <a:rPr lang="en" sz="1175"/>
              <a:t>Educational Development - General Ed Dev - $500</a:t>
            </a:r>
            <a:endParaRPr sz="1175"/>
          </a:p>
          <a:p>
            <a:pPr indent="-303212" lvl="2" marL="1371600" rtl="0" algn="l">
              <a:lnSpc>
                <a:spcPct val="125000"/>
              </a:lnSpc>
              <a:spcBef>
                <a:spcPts val="0"/>
              </a:spcBef>
              <a:spcAft>
                <a:spcPts val="0"/>
              </a:spcAft>
              <a:buSzPts val="1175"/>
              <a:buFont typeface="Noto Sans Symbols"/>
              <a:buChar char="▪"/>
            </a:pPr>
            <a:r>
              <a:rPr lang="en" sz="1175"/>
              <a:t>International Awareness &amp; Involvement - $75.00</a:t>
            </a:r>
            <a:endParaRPr sz="1175"/>
          </a:p>
          <a:p>
            <a:pPr indent="-303212" lvl="2" marL="1371600" rtl="0" algn="l">
              <a:lnSpc>
                <a:spcPct val="125000"/>
              </a:lnSpc>
              <a:spcBef>
                <a:spcPts val="0"/>
              </a:spcBef>
              <a:spcAft>
                <a:spcPts val="0"/>
              </a:spcAft>
              <a:buSzPts val="1175"/>
              <a:buFont typeface="Noto Sans Symbols"/>
              <a:buChar char="▪"/>
            </a:pPr>
            <a:r>
              <a:rPr lang="en" sz="1175"/>
              <a:t>Physical &amp; Mental Health - $100</a:t>
            </a:r>
            <a:endParaRPr sz="1175"/>
          </a:p>
          <a:p>
            <a:pPr indent="-303212" lvl="2" marL="1371600" rtl="0" algn="l">
              <a:lnSpc>
                <a:spcPct val="125000"/>
              </a:lnSpc>
              <a:spcBef>
                <a:spcPts val="0"/>
              </a:spcBef>
              <a:spcAft>
                <a:spcPts val="0"/>
              </a:spcAft>
              <a:buSzPts val="1175"/>
              <a:buFont typeface="Noto Sans Symbols"/>
              <a:buChar char="▪"/>
            </a:pPr>
            <a:r>
              <a:rPr lang="en" sz="1175"/>
              <a:t>Social Action - $750</a:t>
            </a:r>
            <a:endParaRPr sz="1175"/>
          </a:p>
          <a:p>
            <a:pPr indent="-303212" lvl="2" marL="1371600" rtl="0" algn="l">
              <a:lnSpc>
                <a:spcPct val="125000"/>
              </a:lnSpc>
              <a:spcBef>
                <a:spcPts val="0"/>
              </a:spcBef>
              <a:spcAft>
                <a:spcPts val="0"/>
              </a:spcAft>
              <a:buSzPts val="1175"/>
              <a:buFont typeface="Noto Sans Symbols"/>
              <a:buChar char="▪"/>
            </a:pPr>
            <a:r>
              <a:rPr lang="en" sz="1175"/>
              <a:t>Ways &amp; Means - $350 </a:t>
            </a:r>
            <a:endParaRPr sz="1175"/>
          </a:p>
          <a:p>
            <a:pPr indent="-303212" lvl="2" marL="1371600" rtl="0" algn="l">
              <a:lnSpc>
                <a:spcPct val="125000"/>
              </a:lnSpc>
              <a:spcBef>
                <a:spcPts val="0"/>
              </a:spcBef>
              <a:spcAft>
                <a:spcPts val="0"/>
              </a:spcAft>
              <a:buSzPts val="1175"/>
              <a:buFont typeface="Noto Sans Symbols"/>
              <a:buChar char="▪"/>
            </a:pPr>
            <a:r>
              <a:rPr lang="en" sz="1175"/>
              <a:t>Emergency Response Team - $250</a:t>
            </a:r>
            <a:endParaRPr sz="475"/>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6"/>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Budget &amp; Finance</a:t>
            </a:r>
            <a:endParaRPr/>
          </a:p>
        </p:txBody>
      </p:sp>
      <p:sp>
        <p:nvSpPr>
          <p:cNvPr id="367" name="Google Shape;367;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355599" lvl="0" marL="457200" rtl="0" algn="l">
              <a:lnSpc>
                <a:spcPct val="115000"/>
              </a:lnSpc>
              <a:spcBef>
                <a:spcPts val="0"/>
              </a:spcBef>
              <a:spcAft>
                <a:spcPts val="0"/>
              </a:spcAft>
              <a:buClr>
                <a:schemeClr val="lt2"/>
              </a:buClr>
              <a:buSzPct val="154440"/>
              <a:buFont typeface="Montserrat"/>
              <a:buChar char="●"/>
            </a:pPr>
            <a:r>
              <a:rPr lang="en" sz="1400"/>
              <a:t>Recommendation from Budget &amp; Finance Committee – Increase the budgeted line items as presented – cont’d </a:t>
            </a:r>
            <a:endParaRPr/>
          </a:p>
          <a:p>
            <a:pPr indent="0" lvl="1" marL="590550" rtl="0" algn="l">
              <a:lnSpc>
                <a:spcPct val="115000"/>
              </a:lnSpc>
              <a:spcBef>
                <a:spcPts val="0"/>
              </a:spcBef>
              <a:spcAft>
                <a:spcPts val="0"/>
              </a:spcAft>
              <a:buSzPct val="115830"/>
              <a:buNone/>
            </a:pPr>
            <a:r>
              <a:t/>
            </a:r>
            <a:endParaRPr sz="1400"/>
          </a:p>
          <a:p>
            <a:pPr indent="0" lvl="1" marL="590550" rtl="0" algn="l">
              <a:lnSpc>
                <a:spcPct val="115000"/>
              </a:lnSpc>
              <a:spcBef>
                <a:spcPts val="0"/>
              </a:spcBef>
              <a:spcAft>
                <a:spcPts val="0"/>
              </a:spcAft>
              <a:buSzPct val="115830"/>
              <a:buNone/>
            </a:pPr>
            <a:r>
              <a:rPr b="1" lang="en" sz="1400"/>
              <a:t>Expenses</a:t>
            </a:r>
            <a:r>
              <a:rPr lang="en" sz="1400"/>
              <a:t> </a:t>
            </a:r>
            <a:endParaRPr/>
          </a:p>
          <a:p>
            <a:pPr indent="-323849" lvl="2" marL="1371600" rtl="0" algn="l">
              <a:lnSpc>
                <a:spcPct val="115000"/>
              </a:lnSpc>
              <a:spcBef>
                <a:spcPts val="0"/>
              </a:spcBef>
              <a:spcAft>
                <a:spcPts val="0"/>
              </a:spcAft>
              <a:buSzPct val="115830"/>
              <a:buFont typeface="Noto Sans Symbols"/>
              <a:buChar char="▪"/>
            </a:pPr>
            <a:r>
              <a:rPr lang="en" sz="1400"/>
              <a:t>Charitable Partners - St. Jude Children's Hospital Walk Run - $500</a:t>
            </a:r>
            <a:endParaRPr/>
          </a:p>
          <a:p>
            <a:pPr indent="-323849" lvl="2" marL="1371600" rtl="0" algn="l">
              <a:lnSpc>
                <a:spcPct val="115000"/>
              </a:lnSpc>
              <a:spcBef>
                <a:spcPts val="0"/>
              </a:spcBef>
              <a:spcAft>
                <a:spcPts val="0"/>
              </a:spcAft>
              <a:buSzPct val="115830"/>
              <a:buFont typeface="Noto Sans Symbols"/>
              <a:buChar char="▪"/>
            </a:pPr>
            <a:r>
              <a:rPr lang="en" sz="1400"/>
              <a:t>Charitable Partners - Sisters Network - $500</a:t>
            </a:r>
            <a:endParaRPr/>
          </a:p>
          <a:p>
            <a:pPr indent="-323849" lvl="2" marL="1371600" rtl="0" algn="l">
              <a:lnSpc>
                <a:spcPct val="115000"/>
              </a:lnSpc>
              <a:spcBef>
                <a:spcPts val="0"/>
              </a:spcBef>
              <a:spcAft>
                <a:spcPts val="0"/>
              </a:spcAft>
              <a:buSzPct val="115830"/>
              <a:buFont typeface="Noto Sans Symbols"/>
              <a:buChar char="▪"/>
            </a:pPr>
            <a:r>
              <a:rPr lang="en" sz="1400"/>
              <a:t>Charitable Partners - Marc Thomas Sickle Cell Foundation Toy Drive Fundraiser - $500 </a:t>
            </a:r>
            <a:endParaRPr/>
          </a:p>
          <a:p>
            <a:pPr indent="-323849" lvl="2" marL="1371600" rtl="0" algn="l">
              <a:lnSpc>
                <a:spcPct val="115000"/>
              </a:lnSpc>
              <a:spcBef>
                <a:spcPts val="0"/>
              </a:spcBef>
              <a:spcAft>
                <a:spcPts val="0"/>
              </a:spcAft>
              <a:buSzPct val="115830"/>
              <a:buFont typeface="Noto Sans Symbols"/>
              <a:buChar char="▪"/>
            </a:pPr>
            <a:r>
              <a:rPr lang="en" sz="1400"/>
              <a:t>Meeting location facility fees - $460</a:t>
            </a:r>
            <a:endParaRPr/>
          </a:p>
          <a:p>
            <a:pPr indent="-323849" lvl="2" marL="1371600" rtl="0" algn="l">
              <a:lnSpc>
                <a:spcPct val="115000"/>
              </a:lnSpc>
              <a:spcBef>
                <a:spcPts val="0"/>
              </a:spcBef>
              <a:spcAft>
                <a:spcPts val="0"/>
              </a:spcAft>
              <a:buSzPct val="115830"/>
              <a:buFont typeface="Noto Sans Symbols"/>
              <a:buChar char="▪"/>
            </a:pPr>
            <a:r>
              <a:rPr lang="en" sz="1400"/>
              <a:t>Office Supplies, Postage, Printing/Reproduction/Robocalls - $1405</a:t>
            </a:r>
            <a:endParaRPr/>
          </a:p>
          <a:p>
            <a:pPr indent="-323849" lvl="2" marL="1371600" rtl="0" algn="l">
              <a:lnSpc>
                <a:spcPct val="115000"/>
              </a:lnSpc>
              <a:spcBef>
                <a:spcPts val="0"/>
              </a:spcBef>
              <a:spcAft>
                <a:spcPts val="0"/>
              </a:spcAft>
              <a:buSzPct val="115830"/>
              <a:buFont typeface="Noto Sans Symbols"/>
              <a:buChar char="▪"/>
            </a:pPr>
            <a:r>
              <a:rPr lang="en" sz="1400"/>
              <a:t>Properties - $800 </a:t>
            </a:r>
            <a:endParaRPr/>
          </a:p>
          <a:p>
            <a:pPr indent="-323849" lvl="2" marL="1371600" rtl="0" algn="l">
              <a:lnSpc>
                <a:spcPct val="115000"/>
              </a:lnSpc>
              <a:spcBef>
                <a:spcPts val="0"/>
              </a:spcBef>
              <a:spcAft>
                <a:spcPts val="0"/>
              </a:spcAft>
              <a:buSzPct val="115830"/>
              <a:buFont typeface="Noto Sans Symbols"/>
              <a:buChar char="▪"/>
            </a:pPr>
            <a:r>
              <a:rPr lang="en" sz="1400"/>
              <a:t>Membership Services – Reclamation  - $300</a:t>
            </a:r>
            <a:endParaRPr/>
          </a:p>
          <a:p>
            <a:pPr indent="-323849" lvl="2" marL="1371600" rtl="0" algn="l">
              <a:lnSpc>
                <a:spcPct val="115000"/>
              </a:lnSpc>
              <a:spcBef>
                <a:spcPts val="0"/>
              </a:spcBef>
              <a:spcAft>
                <a:spcPts val="0"/>
              </a:spcAft>
              <a:buSzPct val="115830"/>
              <a:buFont typeface="Noto Sans Symbols"/>
              <a:buChar char="▪"/>
            </a:pPr>
            <a:r>
              <a:rPr lang="en" sz="1400"/>
              <a:t>Membership Services – Retreat - $ 857.64 </a:t>
            </a:r>
            <a:endParaRPr/>
          </a:p>
          <a:p>
            <a:pPr indent="-323849" lvl="2" marL="1371600" rtl="0" algn="l">
              <a:lnSpc>
                <a:spcPct val="115000"/>
              </a:lnSpc>
              <a:spcBef>
                <a:spcPts val="0"/>
              </a:spcBef>
              <a:spcAft>
                <a:spcPts val="0"/>
              </a:spcAft>
              <a:buSzPct val="115830"/>
              <a:buFont typeface="Noto Sans Symbols"/>
              <a:buChar char="▪"/>
            </a:pPr>
            <a:r>
              <a:rPr lang="en" sz="1400"/>
              <a:t>Membership Services – Other - $150</a:t>
            </a:r>
            <a:endParaRPr/>
          </a:p>
          <a:p>
            <a:pPr indent="-323849" lvl="2" marL="1371600" rtl="0" algn="l">
              <a:lnSpc>
                <a:spcPct val="115000"/>
              </a:lnSpc>
              <a:spcBef>
                <a:spcPts val="0"/>
              </a:spcBef>
              <a:spcAft>
                <a:spcPts val="0"/>
              </a:spcAft>
              <a:buSzPct val="115830"/>
              <a:buFont typeface="Noto Sans Symbols"/>
              <a:buChar char="▪"/>
            </a:pPr>
            <a:r>
              <a:rPr lang="en" sz="1400"/>
              <a:t>Regional Conference/National Convention - $750</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7"/>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Clr>
                <a:schemeClr val="lt1"/>
              </a:buClr>
              <a:buSzPts val="3000"/>
              <a:buFont typeface="Montserrat SemiBold"/>
              <a:buNone/>
            </a:pPr>
            <a:r>
              <a:rPr lang="en"/>
              <a:t>Executive</a:t>
            </a:r>
            <a:r>
              <a:rPr lang="en"/>
              <a:t> Board Recommendation</a:t>
            </a:r>
            <a:endParaRPr/>
          </a:p>
        </p:txBody>
      </p:sp>
      <p:sp>
        <p:nvSpPr>
          <p:cNvPr id="373" name="Google Shape;373;p67"/>
          <p:cNvSpPr txBox="1"/>
          <p:nvPr>
            <p:ph idx="1" type="body"/>
          </p:nvPr>
        </p:nvSpPr>
        <p:spPr>
          <a:xfrm>
            <a:off x="1078075" y="1152525"/>
            <a:ext cx="6995100" cy="38766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t/>
            </a:r>
            <a:endParaRPr/>
          </a:p>
          <a:p>
            <a:pPr indent="-228600" lvl="0" marL="457200" rtl="0" algn="l">
              <a:lnSpc>
                <a:spcPct val="115000"/>
              </a:lnSpc>
              <a:spcBef>
                <a:spcPts val="0"/>
              </a:spcBef>
              <a:spcAft>
                <a:spcPts val="0"/>
              </a:spcAft>
              <a:buClr>
                <a:schemeClr val="lt2"/>
              </a:buClr>
              <a:buSzPts val="2000"/>
              <a:buFont typeface="Montserrat"/>
              <a:buNone/>
            </a:pPr>
            <a:r>
              <a:t/>
            </a:r>
            <a:endParaRPr/>
          </a:p>
          <a:p>
            <a:pPr indent="0" lvl="0" marL="0" rtl="0" algn="l">
              <a:lnSpc>
                <a:spcPct val="115000"/>
              </a:lnSpc>
              <a:spcBef>
                <a:spcPts val="0"/>
              </a:spcBef>
              <a:spcAft>
                <a:spcPts val="0"/>
              </a:spcAft>
              <a:buNone/>
            </a:pPr>
            <a:r>
              <a:rPr lang="en" sz="2100"/>
              <a:t>M</a:t>
            </a:r>
            <a:r>
              <a:rPr lang="en" sz="2100"/>
              <a:t>ove that the report of adjustments from the Budget and Finance Committee be accepted as presented.</a:t>
            </a:r>
            <a:endParaRPr sz="2100"/>
          </a:p>
          <a:p>
            <a:pPr indent="-228600" lvl="0" marL="457200" rtl="0" algn="l">
              <a:lnSpc>
                <a:spcPct val="115000"/>
              </a:lnSpc>
              <a:spcBef>
                <a:spcPts val="0"/>
              </a:spcBef>
              <a:spcAft>
                <a:spcPts val="0"/>
              </a:spcAft>
              <a:buClr>
                <a:schemeClr val="lt2"/>
              </a:buClr>
              <a:buSzPts val="2000"/>
              <a:buFont typeface="Montserra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8"/>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379" name="Google Shape;379;p68"/>
          <p:cNvSpPr txBox="1"/>
          <p:nvPr>
            <p:ph idx="1" type="body"/>
          </p:nvPr>
        </p:nvSpPr>
        <p:spPr>
          <a:xfrm>
            <a:off x="311700" y="1152475"/>
            <a:ext cx="8520600" cy="377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Chapter Reports</a:t>
            </a:r>
            <a:endParaRPr sz="1600"/>
          </a:p>
          <a:p>
            <a:pPr indent="-330200" lvl="1" marL="914400" rtl="0" algn="l">
              <a:spcBef>
                <a:spcPts val="0"/>
              </a:spcBef>
              <a:spcAft>
                <a:spcPts val="0"/>
              </a:spcAft>
              <a:buSzPts val="1600"/>
              <a:buChar char="○"/>
            </a:pPr>
            <a:r>
              <a:rPr lang="en" sz="1600"/>
              <a:t>President</a:t>
            </a:r>
            <a:endParaRPr sz="1600"/>
          </a:p>
          <a:p>
            <a:pPr indent="-330200" lvl="1" marL="914400" rtl="0" algn="l">
              <a:spcBef>
                <a:spcPts val="0"/>
              </a:spcBef>
              <a:spcAft>
                <a:spcPts val="0"/>
              </a:spcAft>
              <a:buSzPts val="1600"/>
              <a:buChar char="○"/>
            </a:pPr>
            <a:r>
              <a:rPr lang="en" sz="1600"/>
              <a:t>2nd Vice President</a:t>
            </a:r>
            <a:endParaRPr sz="1600"/>
          </a:p>
          <a:p>
            <a:pPr indent="-330200" lvl="1" marL="914400" rtl="0" algn="l">
              <a:spcBef>
                <a:spcPts val="0"/>
              </a:spcBef>
              <a:spcAft>
                <a:spcPts val="0"/>
              </a:spcAft>
              <a:buSzPts val="1600"/>
              <a:buChar char="○"/>
            </a:pPr>
            <a:r>
              <a:rPr lang="en" sz="1600"/>
              <a:t>Financial Secretary</a:t>
            </a:r>
            <a:endParaRPr sz="1600">
              <a:solidFill>
                <a:schemeClr val="dk2"/>
              </a:solidFill>
            </a:endParaRPr>
          </a:p>
          <a:p>
            <a:pPr indent="-330200" lvl="1" marL="914400" rtl="0" algn="l">
              <a:spcBef>
                <a:spcPts val="0"/>
              </a:spcBef>
              <a:spcAft>
                <a:spcPts val="0"/>
              </a:spcAft>
              <a:buSzPts val="1600"/>
              <a:buChar char="○"/>
            </a:pPr>
            <a:r>
              <a:rPr lang="en" sz="1600"/>
              <a:t>Treasurer/Budget &amp; Finance</a:t>
            </a:r>
            <a:endParaRPr sz="1600"/>
          </a:p>
          <a:p>
            <a:pPr indent="-323850" lvl="0" marL="457200" rtl="0" algn="l">
              <a:spcBef>
                <a:spcPts val="0"/>
              </a:spcBef>
              <a:spcAft>
                <a:spcPts val="0"/>
              </a:spcAft>
              <a:buSzPts val="1500"/>
              <a:buChar char="ᅀ"/>
            </a:pPr>
            <a:r>
              <a:rPr b="1" lang="en" sz="1500"/>
              <a:t>Protocol Moment</a:t>
            </a:r>
            <a:endParaRPr b="1"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Emergency Response Committee Chair</a:t>
            </a:r>
            <a:endParaRPr/>
          </a:p>
        </p:txBody>
      </p:sp>
      <p:sp>
        <p:nvSpPr>
          <p:cNvPr id="118" name="Google Shape;118;p33"/>
          <p:cNvSpPr txBox="1"/>
          <p:nvPr>
            <p:ph idx="1" type="body"/>
          </p:nvPr>
        </p:nvSpPr>
        <p:spPr>
          <a:xfrm>
            <a:off x="311700" y="1152475"/>
            <a:ext cx="51075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b="1" lang="en" sz="1500"/>
              <a:t>Emergency Response Safety Briefing</a:t>
            </a:r>
            <a:endParaRPr sz="1500"/>
          </a:p>
          <a:p>
            <a:pPr indent="-323850" lvl="0" marL="457200" rtl="0" algn="l">
              <a:spcBef>
                <a:spcPts val="0"/>
              </a:spcBef>
              <a:spcAft>
                <a:spcPts val="0"/>
              </a:spcAft>
              <a:buSzPts val="1500"/>
              <a:buChar char="ᅀ"/>
            </a:pPr>
            <a:r>
              <a:rPr lang="en" sz="1500"/>
              <a:t>Adoption of Agenda</a:t>
            </a:r>
            <a:endParaRPr sz="1500"/>
          </a:p>
          <a:p>
            <a:pPr indent="-323850" lvl="0" marL="457200" rtl="0" algn="l">
              <a:spcBef>
                <a:spcPts val="0"/>
              </a:spcBef>
              <a:spcAft>
                <a:spcPts val="0"/>
              </a:spcAft>
              <a:buSzPts val="1500"/>
              <a:buChar char="ᅀ"/>
            </a:pPr>
            <a:r>
              <a:rPr lang="en" sz="1500"/>
              <a:t>Introductions/Greetings</a:t>
            </a:r>
            <a:endParaRPr sz="1500"/>
          </a:p>
          <a:p>
            <a:pPr indent="-323850" lvl="0" marL="457200" rtl="0" algn="l">
              <a:spcBef>
                <a:spcPts val="0"/>
              </a:spcBef>
              <a:spcAft>
                <a:spcPts val="0"/>
              </a:spcAft>
              <a:buSzPts val="1500"/>
              <a:buChar char="ᅀ"/>
            </a:pPr>
            <a:r>
              <a:rPr lang="en" sz="1500"/>
              <a:t>Minutes</a:t>
            </a:r>
            <a:endParaRPr sz="1500"/>
          </a:p>
          <a:p>
            <a:pPr indent="-323850" lvl="0" marL="457200" rtl="0" algn="l">
              <a:spcBef>
                <a:spcPts val="0"/>
              </a:spcBef>
              <a:spcAft>
                <a:spcPts val="0"/>
              </a:spcAft>
              <a:buSzPts val="1500"/>
              <a:buChar char="ᅀ"/>
            </a:pPr>
            <a:r>
              <a:rPr lang="en" sz="1500"/>
              <a:t>Communications</a:t>
            </a:r>
            <a:endParaRPr b="1"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9"/>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Protocol Moment</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385" name="Google Shape;385;p69"/>
          <p:cNvSpPr txBox="1"/>
          <p:nvPr/>
        </p:nvSpPr>
        <p:spPr>
          <a:xfrm>
            <a:off x="1549800" y="4302800"/>
            <a:ext cx="5612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900">
              <a:solidFill>
                <a:schemeClr val="lt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0"/>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391" name="Google Shape;391;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Committee Reports</a:t>
            </a:r>
            <a:endParaRPr b="1" sz="1600"/>
          </a:p>
          <a:p>
            <a:pPr indent="-330200" lvl="1" marL="914400" rtl="0" algn="l">
              <a:spcBef>
                <a:spcPts val="0"/>
              </a:spcBef>
              <a:spcAft>
                <a:spcPts val="0"/>
              </a:spcAft>
              <a:buSzPts val="1600"/>
              <a:buChar char="○"/>
            </a:pPr>
            <a:r>
              <a:rPr b="1" lang="en" sz="1600"/>
              <a:t>Five Point Thrust</a:t>
            </a:r>
            <a:endParaRPr sz="1600">
              <a:solidFill>
                <a:schemeClr val="accent2"/>
              </a:solidFill>
            </a:endParaRPr>
          </a:p>
          <a:p>
            <a:pPr indent="-330200" lvl="2" marL="1371600" rtl="0" algn="l">
              <a:spcBef>
                <a:spcPts val="0"/>
              </a:spcBef>
              <a:spcAft>
                <a:spcPts val="0"/>
              </a:spcAft>
              <a:buSzPts val="1600"/>
              <a:buChar char="■"/>
            </a:pPr>
            <a:r>
              <a:rPr b="1" lang="en" sz="1600"/>
              <a:t>Arts and Letters</a:t>
            </a:r>
            <a:endParaRPr b="1" sz="1600"/>
          </a:p>
          <a:p>
            <a:pPr indent="-330200" lvl="2" marL="1371600" rtl="0" algn="l">
              <a:spcBef>
                <a:spcPts val="0"/>
              </a:spcBef>
              <a:spcAft>
                <a:spcPts val="0"/>
              </a:spcAft>
              <a:buSzPts val="1600"/>
              <a:buChar char="■"/>
            </a:pPr>
            <a:r>
              <a:rPr lang="en" sz="1600"/>
              <a:t>Social Action</a:t>
            </a:r>
            <a:endParaRPr sz="16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a:p>
            <a:pPr indent="0" lvl="0" marL="0" rtl="0" algn="l">
              <a:spcBef>
                <a:spcPts val="1200"/>
              </a:spcBef>
              <a:spcAft>
                <a:spcPts val="1200"/>
              </a:spcAft>
              <a:buNone/>
            </a:pPr>
            <a:r>
              <a:t/>
            </a:r>
            <a:endParaRPr sz="1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1"/>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Arts and Letters</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397" name="Google Shape;397;p71"/>
          <p:cNvSpPr txBox="1"/>
          <p:nvPr/>
        </p:nvSpPr>
        <p:spPr>
          <a:xfrm>
            <a:off x="1549800" y="4302800"/>
            <a:ext cx="5612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Montserrat"/>
                <a:ea typeface="Montserrat"/>
                <a:cs typeface="Montserrat"/>
                <a:sym typeface="Montserrat"/>
              </a:rPr>
              <a:t>Chair:  </a:t>
            </a:r>
            <a:r>
              <a:rPr lang="en" sz="1900">
                <a:solidFill>
                  <a:schemeClr val="lt1"/>
                </a:solidFill>
                <a:latin typeface="Montserrat"/>
                <a:ea typeface="Montserrat"/>
                <a:cs typeface="Montserrat"/>
                <a:sym typeface="Montserrat"/>
              </a:rPr>
              <a:t>Sorors Jonna LaGrone-Haynes &amp; Stacey Cleveland, Co-Chairs</a:t>
            </a:r>
            <a:endParaRPr sz="1900">
              <a:solidFill>
                <a:schemeClr val="lt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72"/>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Book Club (Sept) | </a:t>
            </a:r>
            <a:r>
              <a:rPr lang="en"/>
              <a:t>Red Carpet Event (Dec)</a:t>
            </a:r>
            <a:endParaRPr/>
          </a:p>
        </p:txBody>
      </p:sp>
      <p:sp>
        <p:nvSpPr>
          <p:cNvPr id="403" name="Google Shape;403;p72"/>
          <p:cNvSpPr txBox="1"/>
          <p:nvPr>
            <p:ph idx="2" type="body"/>
          </p:nvPr>
        </p:nvSpPr>
        <p:spPr>
          <a:xfrm>
            <a:off x="5042750" y="1173950"/>
            <a:ext cx="2790900" cy="3078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500"/>
              <a:buNone/>
            </a:pPr>
            <a:r>
              <a:rPr lang="en"/>
              <a:t>Text</a:t>
            </a:r>
            <a:endParaRPr/>
          </a:p>
        </p:txBody>
      </p:sp>
      <p:pic>
        <p:nvPicPr>
          <p:cNvPr id="404" name="Google Shape;404;p72"/>
          <p:cNvPicPr preferRelativeResize="0"/>
          <p:nvPr/>
        </p:nvPicPr>
        <p:blipFill>
          <a:blip r:embed="rId3">
            <a:alphaModFix/>
          </a:blip>
          <a:stretch>
            <a:fillRect/>
          </a:stretch>
        </p:blipFill>
        <p:spPr>
          <a:xfrm>
            <a:off x="5120400" y="3114175"/>
            <a:ext cx="2857500" cy="1600200"/>
          </a:xfrm>
          <a:prstGeom prst="rect">
            <a:avLst/>
          </a:prstGeom>
          <a:noFill/>
          <a:ln>
            <a:noFill/>
          </a:ln>
        </p:spPr>
      </p:pic>
      <p:pic>
        <p:nvPicPr>
          <p:cNvPr id="405" name="Google Shape;405;p72"/>
          <p:cNvPicPr preferRelativeResize="0"/>
          <p:nvPr/>
        </p:nvPicPr>
        <p:blipFill>
          <a:blip r:embed="rId4">
            <a:alphaModFix/>
          </a:blip>
          <a:stretch>
            <a:fillRect/>
          </a:stretch>
        </p:blipFill>
        <p:spPr>
          <a:xfrm>
            <a:off x="5120400" y="1221399"/>
            <a:ext cx="2857501" cy="1975351"/>
          </a:xfrm>
          <a:prstGeom prst="rect">
            <a:avLst/>
          </a:prstGeom>
          <a:noFill/>
          <a:ln>
            <a:noFill/>
          </a:ln>
        </p:spPr>
      </p:pic>
      <p:pic>
        <p:nvPicPr>
          <p:cNvPr id="406" name="Google Shape;406;p72"/>
          <p:cNvPicPr preferRelativeResize="0"/>
          <p:nvPr/>
        </p:nvPicPr>
        <p:blipFill>
          <a:blip r:embed="rId5">
            <a:alphaModFix/>
          </a:blip>
          <a:stretch>
            <a:fillRect/>
          </a:stretch>
        </p:blipFill>
        <p:spPr>
          <a:xfrm>
            <a:off x="770434" y="1017800"/>
            <a:ext cx="3141290" cy="4066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3"/>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National Arts &amp; Letters Initiative (Jan)</a:t>
            </a:r>
            <a:endParaRPr/>
          </a:p>
        </p:txBody>
      </p:sp>
      <p:sp>
        <p:nvSpPr>
          <p:cNvPr id="412" name="Google Shape;412;p73"/>
          <p:cNvSpPr txBox="1"/>
          <p:nvPr>
            <p:ph idx="1" type="body"/>
          </p:nvPr>
        </p:nvSpPr>
        <p:spPr>
          <a:xfrm>
            <a:off x="311700" y="1152475"/>
            <a:ext cx="5043600" cy="3416400"/>
          </a:xfrm>
          <a:prstGeom prst="rect">
            <a:avLst/>
          </a:prstGeom>
          <a:noFill/>
          <a:ln>
            <a:noFill/>
          </a:ln>
        </p:spPr>
        <p:txBody>
          <a:bodyPr anchorCtr="0" anchor="t" bIns="91425" lIns="91425" spcFirstLastPara="1" rIns="91425" wrap="square" tIns="91425">
            <a:normAutofit fontScale="25000"/>
          </a:bodyPr>
          <a:lstStyle/>
          <a:p>
            <a:pPr indent="0" lvl="0" marL="0" rtl="0" algn="ctr">
              <a:lnSpc>
                <a:spcPct val="115000"/>
              </a:lnSpc>
              <a:spcBef>
                <a:spcPts val="0"/>
              </a:spcBef>
              <a:spcAft>
                <a:spcPts val="0"/>
              </a:spcAft>
              <a:buNone/>
            </a:pPr>
            <a:r>
              <a:rPr b="1" lang="en" sz="5165"/>
              <a:t>Tina Turner - The Musical</a:t>
            </a:r>
            <a:endParaRPr b="1" sz="5165"/>
          </a:p>
          <a:p>
            <a:pPr indent="0" lvl="0" marL="0" rtl="0" algn="l">
              <a:lnSpc>
                <a:spcPct val="115000"/>
              </a:lnSpc>
              <a:spcBef>
                <a:spcPts val="0"/>
              </a:spcBef>
              <a:spcAft>
                <a:spcPts val="0"/>
              </a:spcAft>
              <a:buNone/>
            </a:pPr>
            <a:r>
              <a:t/>
            </a:r>
            <a:endParaRPr sz="3965"/>
          </a:p>
          <a:p>
            <a:pPr indent="-291550" lvl="0" marL="457200" rtl="0" algn="l">
              <a:spcBef>
                <a:spcPts val="0"/>
              </a:spcBef>
              <a:spcAft>
                <a:spcPts val="0"/>
              </a:spcAft>
              <a:buSzPct val="100000"/>
              <a:buChar char="●"/>
            </a:pPr>
            <a:r>
              <a:rPr b="1" lang="en" sz="3965"/>
              <a:t>January 13, 2024, 2pm</a:t>
            </a:r>
            <a:endParaRPr b="1" sz="3965"/>
          </a:p>
          <a:p>
            <a:pPr indent="0" lvl="0" marL="457200" rtl="0" algn="l">
              <a:spcBef>
                <a:spcPts val="1200"/>
              </a:spcBef>
              <a:spcAft>
                <a:spcPts val="0"/>
              </a:spcAft>
              <a:buNone/>
            </a:pPr>
            <a:r>
              <a:rPr lang="en" sz="3965"/>
              <a:t>Bass Performance Hall </a:t>
            </a:r>
            <a:endParaRPr sz="3965"/>
          </a:p>
          <a:p>
            <a:pPr indent="-291550" lvl="0" marL="457200" rtl="0" algn="l">
              <a:spcBef>
                <a:spcPts val="1200"/>
              </a:spcBef>
              <a:spcAft>
                <a:spcPts val="0"/>
              </a:spcAft>
              <a:buSzPct val="100000"/>
              <a:buChar char="●"/>
            </a:pPr>
            <a:r>
              <a:rPr lang="en" sz="3965"/>
              <a:t>50 reserved Orchestra seats at $105</a:t>
            </a:r>
            <a:endParaRPr sz="3965"/>
          </a:p>
          <a:p>
            <a:pPr indent="-291550" lvl="0" marL="457200" rtl="0" algn="l">
              <a:spcBef>
                <a:spcPts val="0"/>
              </a:spcBef>
              <a:spcAft>
                <a:spcPts val="0"/>
              </a:spcAft>
              <a:buSzPct val="100000"/>
              <a:buChar char="●"/>
            </a:pPr>
            <a:r>
              <a:rPr lang="en" sz="3965"/>
              <a:t>First Come/Serve or Area Chapters to meet goal</a:t>
            </a:r>
            <a:endParaRPr sz="3965"/>
          </a:p>
          <a:p>
            <a:pPr indent="-291550" lvl="0" marL="457200" rtl="0" algn="l">
              <a:spcBef>
                <a:spcPts val="0"/>
              </a:spcBef>
              <a:spcAft>
                <a:spcPts val="0"/>
              </a:spcAft>
              <a:buSzPct val="100000"/>
              <a:buChar char="●"/>
            </a:pPr>
            <a:r>
              <a:rPr lang="en" sz="3965"/>
              <a:t>Aligns with National Arts &amp; Letters Commission’s 50th Anniversary Crimson Stage</a:t>
            </a:r>
            <a:endParaRPr sz="3965"/>
          </a:p>
          <a:p>
            <a:pPr indent="-291550" lvl="0" marL="457200" rtl="0" algn="l">
              <a:spcBef>
                <a:spcPts val="0"/>
              </a:spcBef>
              <a:spcAft>
                <a:spcPts val="0"/>
              </a:spcAft>
              <a:buSzPct val="100000"/>
              <a:buChar char="●"/>
            </a:pPr>
            <a:r>
              <a:rPr lang="en" sz="3965"/>
              <a:t>Highlights performances, companies, venues that spotlight people of color on the live stage and behind the scenes.</a:t>
            </a:r>
            <a:endParaRPr sz="3965"/>
          </a:p>
          <a:p>
            <a:pPr indent="0" lvl="0" marL="914400" rtl="0" algn="l">
              <a:spcBef>
                <a:spcPts val="1200"/>
              </a:spcBef>
              <a:spcAft>
                <a:spcPts val="0"/>
              </a:spcAft>
              <a:buNone/>
            </a:pPr>
            <a:r>
              <a:rPr lang="en" sz="3965" u="sng">
                <a:solidFill>
                  <a:srgbClr val="007C89"/>
                </a:solidFill>
                <a:hlinkClick r:id="rId3">
                  <a:extLst>
                    <a:ext uri="{A12FA001-AC4F-418D-AE19-62706E023703}">
                      <ahyp:hlinkClr val="tx"/>
                    </a:ext>
                  </a:extLst>
                </a:hlinkClick>
              </a:rPr>
              <a:t>https://form.jotform.com/232264435032043</a:t>
            </a:r>
            <a:endParaRPr sz="3965"/>
          </a:p>
          <a:p>
            <a:pPr indent="0" lvl="0" marL="0" rtl="0" algn="ctr">
              <a:spcBef>
                <a:spcPts val="1200"/>
              </a:spcBef>
              <a:spcAft>
                <a:spcPts val="0"/>
              </a:spcAft>
              <a:buNone/>
            </a:pPr>
            <a:r>
              <a:rPr i="1" lang="en" sz="3965"/>
              <a:t>Email: DstAtx.arts@gmail.com</a:t>
            </a:r>
            <a:endParaRPr i="1" sz="3965"/>
          </a:p>
          <a:p>
            <a:pPr indent="0" lvl="0" marL="457200" rtl="0" algn="l">
              <a:lnSpc>
                <a:spcPct val="115000"/>
              </a:lnSpc>
              <a:spcBef>
                <a:spcPts val="1200"/>
              </a:spcBef>
              <a:spcAft>
                <a:spcPts val="0"/>
              </a:spcAft>
              <a:buNone/>
            </a:pPr>
            <a:r>
              <a:t/>
            </a:r>
            <a:endParaRPr/>
          </a:p>
        </p:txBody>
      </p:sp>
      <p:pic>
        <p:nvPicPr>
          <p:cNvPr id="413" name="Google Shape;413;p73"/>
          <p:cNvPicPr preferRelativeResize="0"/>
          <p:nvPr/>
        </p:nvPicPr>
        <p:blipFill>
          <a:blip r:embed="rId4">
            <a:alphaModFix/>
          </a:blip>
          <a:stretch>
            <a:fillRect/>
          </a:stretch>
        </p:blipFill>
        <p:spPr>
          <a:xfrm>
            <a:off x="5423375" y="1152475"/>
            <a:ext cx="3483900" cy="182033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74"/>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419" name="Google Shape;419;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b="1" lang="en" sz="1600"/>
              <a:t>Committee Reports</a:t>
            </a:r>
            <a:endParaRPr b="1" sz="1600"/>
          </a:p>
          <a:p>
            <a:pPr indent="-330200" lvl="1" marL="914400" rtl="0" algn="l">
              <a:spcBef>
                <a:spcPts val="0"/>
              </a:spcBef>
              <a:spcAft>
                <a:spcPts val="0"/>
              </a:spcAft>
              <a:buSzPts val="1600"/>
              <a:buChar char="○"/>
            </a:pPr>
            <a:r>
              <a:rPr b="1" lang="en" sz="1600"/>
              <a:t>Five Point Thrust</a:t>
            </a:r>
            <a:endParaRPr sz="1600">
              <a:solidFill>
                <a:schemeClr val="accent2"/>
              </a:solidFill>
            </a:endParaRPr>
          </a:p>
          <a:p>
            <a:pPr indent="-330200" lvl="2" marL="1371600" rtl="0" algn="l">
              <a:spcBef>
                <a:spcPts val="0"/>
              </a:spcBef>
              <a:spcAft>
                <a:spcPts val="0"/>
              </a:spcAft>
              <a:buSzPts val="1600"/>
              <a:buChar char="■"/>
            </a:pPr>
            <a:r>
              <a:rPr lang="en" sz="1600"/>
              <a:t>Arts and Letters</a:t>
            </a:r>
            <a:endParaRPr sz="1600"/>
          </a:p>
          <a:p>
            <a:pPr indent="-330200" lvl="2" marL="1371600" rtl="0" algn="l">
              <a:spcBef>
                <a:spcPts val="0"/>
              </a:spcBef>
              <a:spcAft>
                <a:spcPts val="0"/>
              </a:spcAft>
              <a:buSzPts val="1600"/>
              <a:buChar char="■"/>
            </a:pPr>
            <a:r>
              <a:rPr b="1" lang="en" sz="1600"/>
              <a:t>Social Action</a:t>
            </a:r>
            <a:endParaRPr b="1" sz="16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a:p>
            <a:pPr indent="0" lvl="0" marL="0" rtl="0" algn="l">
              <a:spcBef>
                <a:spcPts val="1200"/>
              </a:spcBef>
              <a:spcAft>
                <a:spcPts val="1200"/>
              </a:spcAft>
              <a:buNone/>
            </a:pPr>
            <a:r>
              <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5"/>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Social Action</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425" name="Google Shape;425;p75"/>
          <p:cNvSpPr txBox="1"/>
          <p:nvPr/>
        </p:nvSpPr>
        <p:spPr>
          <a:xfrm>
            <a:off x="1549800" y="4302800"/>
            <a:ext cx="4709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Montserrat"/>
                <a:ea typeface="Montserrat"/>
                <a:cs typeface="Montserrat"/>
                <a:sym typeface="Montserrat"/>
              </a:rPr>
              <a:t>Co-Chairs:  Sorors Veronica Johnson &amp; Celeste Williams </a:t>
            </a:r>
            <a:endParaRPr sz="1900">
              <a:solidFill>
                <a:schemeClr val="lt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6"/>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latin typeface="Arial"/>
                <a:ea typeface="Arial"/>
                <a:cs typeface="Arial"/>
                <a:sym typeface="Arial"/>
              </a:rPr>
              <a:t>Social Action Committee Announcements</a:t>
            </a:r>
            <a:br>
              <a:rPr lang="en">
                <a:latin typeface="Arial"/>
                <a:ea typeface="Arial"/>
                <a:cs typeface="Arial"/>
                <a:sym typeface="Arial"/>
              </a:rPr>
            </a:br>
            <a:r>
              <a:rPr lang="en">
                <a:latin typeface="Arial"/>
                <a:ea typeface="Arial"/>
                <a:cs typeface="Arial"/>
                <a:sym typeface="Arial"/>
              </a:rPr>
              <a:t>September 2023 </a:t>
            </a:r>
            <a:endParaRPr>
              <a:latin typeface="Arial"/>
              <a:ea typeface="Arial"/>
              <a:cs typeface="Arial"/>
              <a:sym typeface="Arial"/>
            </a:endParaRPr>
          </a:p>
        </p:txBody>
      </p:sp>
      <p:sp>
        <p:nvSpPr>
          <p:cNvPr id="431" name="Google Shape;431;p76"/>
          <p:cNvSpPr txBox="1"/>
          <p:nvPr>
            <p:ph idx="1" type="body"/>
          </p:nvPr>
        </p:nvSpPr>
        <p:spPr>
          <a:xfrm>
            <a:off x="243775" y="2163450"/>
            <a:ext cx="4479300" cy="2391300"/>
          </a:xfrm>
          <a:prstGeom prst="rect">
            <a:avLst/>
          </a:prstGeom>
          <a:noFill/>
          <a:ln>
            <a:noFill/>
          </a:ln>
        </p:spPr>
        <p:txBody>
          <a:bodyPr anchorCtr="0" anchor="t" bIns="91425" lIns="91425" spcFirstLastPara="1" rIns="91425" wrap="square" tIns="91425">
            <a:normAutofit lnSpcReduction="20000"/>
          </a:bodyPr>
          <a:lstStyle/>
          <a:p>
            <a:pPr indent="0" lvl="0" marL="95250" rtl="0" algn="l">
              <a:lnSpc>
                <a:spcPct val="115000"/>
              </a:lnSpc>
              <a:spcBef>
                <a:spcPts val="1200"/>
              </a:spcBef>
              <a:spcAft>
                <a:spcPts val="0"/>
              </a:spcAft>
              <a:buSzPts val="1500"/>
              <a:buNone/>
            </a:pPr>
            <a:r>
              <a:t/>
            </a:r>
            <a:endParaRPr sz="1050">
              <a:latin typeface="Arial"/>
              <a:ea typeface="Arial"/>
              <a:cs typeface="Arial"/>
              <a:sym typeface="Arial"/>
            </a:endParaRPr>
          </a:p>
          <a:p>
            <a:pPr indent="0" lvl="0" marL="0" rtl="0" algn="l">
              <a:lnSpc>
                <a:spcPct val="115000"/>
              </a:lnSpc>
              <a:spcBef>
                <a:spcPts val="1200"/>
              </a:spcBef>
              <a:spcAft>
                <a:spcPts val="0"/>
              </a:spcAft>
              <a:buSzPts val="1500"/>
              <a:buNone/>
            </a:pPr>
            <a:r>
              <a:t/>
            </a:r>
            <a:endParaRPr sz="1050">
              <a:latin typeface="Arial"/>
              <a:ea typeface="Arial"/>
              <a:cs typeface="Arial"/>
              <a:sym typeface="Arial"/>
            </a:endParaRPr>
          </a:p>
          <a:p>
            <a:pPr indent="-76200" lvl="0" marL="171450" rtl="0" algn="l">
              <a:lnSpc>
                <a:spcPct val="115000"/>
              </a:lnSpc>
              <a:spcBef>
                <a:spcPts val="1200"/>
              </a:spcBef>
              <a:spcAft>
                <a:spcPts val="0"/>
              </a:spcAft>
              <a:buSzPts val="1500"/>
              <a:buNone/>
            </a:pPr>
            <a:r>
              <a:t/>
            </a:r>
            <a:endParaRPr sz="1050">
              <a:latin typeface="Arial"/>
              <a:ea typeface="Arial"/>
              <a:cs typeface="Arial"/>
              <a:sym typeface="Arial"/>
            </a:endParaRPr>
          </a:p>
          <a:p>
            <a:pPr indent="0" lvl="0" marL="0" rtl="0" algn="l">
              <a:lnSpc>
                <a:spcPct val="115000"/>
              </a:lnSpc>
              <a:spcBef>
                <a:spcPts val="1200"/>
              </a:spcBef>
              <a:spcAft>
                <a:spcPts val="0"/>
              </a:spcAft>
              <a:buSzPts val="1500"/>
              <a:buNone/>
            </a:pPr>
            <a:r>
              <a:t/>
            </a:r>
            <a:endParaRPr sz="1050">
              <a:latin typeface="Arial"/>
              <a:ea typeface="Arial"/>
              <a:cs typeface="Arial"/>
              <a:sym typeface="Arial"/>
            </a:endParaRPr>
          </a:p>
          <a:p>
            <a:pPr indent="-171450" lvl="0" marL="171450" rtl="0" algn="l">
              <a:lnSpc>
                <a:spcPct val="115000"/>
              </a:lnSpc>
              <a:spcBef>
                <a:spcPts val="1200"/>
              </a:spcBef>
              <a:spcAft>
                <a:spcPts val="0"/>
              </a:spcAft>
              <a:buSzPts val="1500"/>
              <a:buChar char="●"/>
            </a:pPr>
            <a:r>
              <a:rPr b="0" i="0" lang="en" sz="1050">
                <a:solidFill>
                  <a:srgbClr val="1F1F1F"/>
                </a:solidFill>
                <a:latin typeface="Arial"/>
                <a:ea typeface="Arial"/>
                <a:cs typeface="Arial"/>
                <a:sym typeface="Arial"/>
              </a:rPr>
              <a:t>VOTER ACTION INVITATION - </a:t>
            </a:r>
            <a:r>
              <a:rPr b="0" i="0" lang="en" sz="1050">
                <a:solidFill>
                  <a:srgbClr val="000000"/>
                </a:solidFill>
                <a:latin typeface="Arial"/>
                <a:ea typeface="Arial"/>
                <a:cs typeface="Arial"/>
                <a:sym typeface="Arial"/>
              </a:rPr>
              <a:t>OMEGA VOTER ACTION PROJECT, </a:t>
            </a:r>
            <a:r>
              <a:rPr b="1" i="0" lang="en" sz="1100">
                <a:solidFill>
                  <a:schemeClr val="dk1"/>
                </a:solidFill>
                <a:latin typeface="Arial"/>
                <a:ea typeface="Arial"/>
                <a:cs typeface="Arial"/>
                <a:sym typeface="Arial"/>
              </a:rPr>
              <a:t>September 16th </a:t>
            </a:r>
            <a:r>
              <a:rPr b="0" i="0" lang="en" sz="1100">
                <a:solidFill>
                  <a:srgbClr val="000000"/>
                </a:solidFill>
                <a:latin typeface="Arial"/>
                <a:ea typeface="Arial"/>
                <a:cs typeface="Arial"/>
                <a:sym typeface="Arial"/>
              </a:rPr>
              <a:t>at Huston - Tillotson University in the Campus Student Union from </a:t>
            </a:r>
            <a:r>
              <a:rPr b="1" i="0" lang="en" sz="1100">
                <a:solidFill>
                  <a:schemeClr val="dk1"/>
                </a:solidFill>
                <a:latin typeface="Arial"/>
                <a:ea typeface="Arial"/>
                <a:cs typeface="Arial"/>
                <a:sym typeface="Arial"/>
              </a:rPr>
              <a:t>9:00 a.</a:t>
            </a:r>
            <a:r>
              <a:rPr b="1" lang="en" sz="1100">
                <a:solidFill>
                  <a:schemeClr val="dk1"/>
                </a:solidFill>
                <a:latin typeface="Arial"/>
                <a:ea typeface="Arial"/>
                <a:cs typeface="Arial"/>
                <a:sym typeface="Arial"/>
              </a:rPr>
              <a:t>m.</a:t>
            </a:r>
            <a:r>
              <a:rPr b="1" i="0" lang="en" sz="1100">
                <a:solidFill>
                  <a:schemeClr val="dk1"/>
                </a:solidFill>
                <a:latin typeface="Arial"/>
                <a:ea typeface="Arial"/>
                <a:cs typeface="Arial"/>
                <a:sym typeface="Arial"/>
              </a:rPr>
              <a:t> until 3 p.m.</a:t>
            </a:r>
            <a:endParaRPr/>
          </a:p>
          <a:p>
            <a:pPr indent="0" lvl="0" marL="0" rtl="0" algn="l">
              <a:lnSpc>
                <a:spcPct val="115000"/>
              </a:lnSpc>
              <a:spcBef>
                <a:spcPts val="1200"/>
              </a:spcBef>
              <a:spcAft>
                <a:spcPts val="1200"/>
              </a:spcAft>
              <a:buSzPts val="1500"/>
              <a:buNone/>
            </a:pPr>
            <a:r>
              <a:t/>
            </a:r>
            <a:endParaRPr sz="1050">
              <a:latin typeface="Arial"/>
              <a:ea typeface="Arial"/>
              <a:cs typeface="Arial"/>
              <a:sym typeface="Arial"/>
            </a:endParaRPr>
          </a:p>
        </p:txBody>
      </p:sp>
      <p:sp>
        <p:nvSpPr>
          <p:cNvPr id="432" name="Google Shape;432;p76"/>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a:bodyPr>
          <a:lstStyle/>
          <a:p>
            <a:pPr indent="-285750" lvl="0" marL="285750" rtl="0" algn="l">
              <a:lnSpc>
                <a:spcPct val="115000"/>
              </a:lnSpc>
              <a:spcBef>
                <a:spcPts val="0"/>
              </a:spcBef>
              <a:spcAft>
                <a:spcPts val="0"/>
              </a:spcAft>
              <a:buSzPts val="1500"/>
              <a:buChar char="●"/>
            </a:pPr>
            <a:r>
              <a:rPr b="1" lang="en" sz="1100">
                <a:latin typeface="Arial"/>
                <a:ea typeface="Arial"/>
                <a:cs typeface="Arial"/>
                <a:sym typeface="Arial"/>
              </a:rPr>
              <a:t>Voter Registration </a:t>
            </a:r>
            <a:r>
              <a:rPr lang="en" sz="1100">
                <a:latin typeface="Arial"/>
                <a:ea typeface="Arial"/>
                <a:cs typeface="Arial"/>
                <a:sym typeface="Arial"/>
              </a:rPr>
              <a:t>– </a:t>
            </a:r>
            <a:r>
              <a:rPr b="1" i="0" lang="en" sz="1100">
                <a:solidFill>
                  <a:srgbClr val="434444"/>
                </a:solidFill>
                <a:latin typeface="Arial"/>
                <a:ea typeface="Arial"/>
                <a:cs typeface="Arial"/>
                <a:sym typeface="Arial"/>
              </a:rPr>
              <a:t>Fall Pecan Street Festival</a:t>
            </a:r>
            <a:r>
              <a:rPr b="0" i="0" lang="en" sz="1100">
                <a:solidFill>
                  <a:srgbClr val="434444"/>
                </a:solidFill>
                <a:latin typeface="Arial"/>
                <a:ea typeface="Arial"/>
                <a:cs typeface="Arial"/>
                <a:sym typeface="Arial"/>
              </a:rPr>
              <a:t> </a:t>
            </a:r>
            <a:r>
              <a:rPr b="1" i="0" lang="en" sz="1100">
                <a:solidFill>
                  <a:srgbClr val="434444"/>
                </a:solidFill>
                <a:latin typeface="Arial"/>
                <a:ea typeface="Arial"/>
                <a:cs typeface="Arial"/>
                <a:sym typeface="Arial"/>
              </a:rPr>
              <a:t>9/16/23 - 9/17/23</a:t>
            </a:r>
            <a:r>
              <a:rPr b="0" i="0" lang="en" sz="1100">
                <a:solidFill>
                  <a:srgbClr val="434444"/>
                </a:solidFill>
                <a:latin typeface="Arial"/>
                <a:ea typeface="Arial"/>
                <a:cs typeface="Arial"/>
                <a:sym typeface="Arial"/>
              </a:rPr>
              <a:t>; </a:t>
            </a:r>
            <a:r>
              <a:rPr b="1" i="0" lang="en" sz="1100" u="sng">
                <a:solidFill>
                  <a:schemeClr val="dk1"/>
                </a:solidFill>
                <a:latin typeface="Arial"/>
                <a:ea typeface="Arial"/>
                <a:cs typeface="Arial"/>
                <a:sym typeface="Arial"/>
                <a:hlinkClick r:id="rId3">
                  <a:extLst>
                    <a:ext uri="{A12FA001-AC4F-418D-AE19-62706E023703}">
                      <ahyp:hlinkClr val="tx"/>
                    </a:ext>
                  </a:extLst>
                </a:hlinkClick>
              </a:rPr>
              <a:t>pecanstreetfestival.org</a:t>
            </a:r>
            <a:endParaRPr b="1" i="0" sz="1100">
              <a:solidFill>
                <a:schemeClr val="dk1"/>
              </a:solidFill>
              <a:latin typeface="Arial"/>
              <a:ea typeface="Arial"/>
              <a:cs typeface="Arial"/>
              <a:sym typeface="Arial"/>
            </a:endParaRPr>
          </a:p>
          <a:p>
            <a:pPr indent="-285750" lvl="0" marL="285750" rtl="0" algn="l">
              <a:lnSpc>
                <a:spcPct val="115000"/>
              </a:lnSpc>
              <a:spcBef>
                <a:spcPts val="1200"/>
              </a:spcBef>
              <a:spcAft>
                <a:spcPts val="0"/>
              </a:spcAft>
              <a:buSzPts val="1500"/>
              <a:buChar char="●"/>
            </a:pPr>
            <a:r>
              <a:rPr b="1" lang="en" sz="1100">
                <a:solidFill>
                  <a:schemeClr val="dk1"/>
                </a:solidFill>
                <a:latin typeface="Arial"/>
                <a:ea typeface="Arial"/>
                <a:cs typeface="Arial"/>
                <a:sym typeface="Arial"/>
              </a:rPr>
              <a:t>National Voters Registration Day – September 19</a:t>
            </a:r>
            <a:r>
              <a:rPr b="1" baseline="30000" lang="en" sz="1100">
                <a:solidFill>
                  <a:schemeClr val="dk1"/>
                </a:solidFill>
                <a:latin typeface="Arial"/>
                <a:ea typeface="Arial"/>
                <a:cs typeface="Arial"/>
                <a:sym typeface="Arial"/>
              </a:rPr>
              <a:t>th </a:t>
            </a:r>
            <a:r>
              <a:rPr b="1" baseline="30000" lang="en" sz="1200">
                <a:solidFill>
                  <a:srgbClr val="FF4539"/>
                </a:solidFill>
                <a:latin typeface="Arial"/>
                <a:ea typeface="Arial"/>
                <a:cs typeface="Arial"/>
                <a:sym typeface="Arial"/>
              </a:rPr>
              <a:t> </a:t>
            </a:r>
            <a:endParaRPr/>
          </a:p>
          <a:p>
            <a:pPr indent="-285750" lvl="1" marL="742950" rtl="0" algn="l">
              <a:lnSpc>
                <a:spcPct val="115000"/>
              </a:lnSpc>
              <a:spcBef>
                <a:spcPts val="1200"/>
              </a:spcBef>
              <a:spcAft>
                <a:spcPts val="0"/>
              </a:spcAft>
              <a:buSzPts val="1500"/>
              <a:buChar char="○"/>
            </a:pPr>
            <a:r>
              <a:rPr b="1" lang="en" sz="1050" u="sng">
                <a:solidFill>
                  <a:srgbClr val="222222"/>
                </a:solidFill>
                <a:latin typeface="Arial"/>
                <a:ea typeface="Arial"/>
                <a:cs typeface="Arial"/>
                <a:sym typeface="Arial"/>
              </a:rPr>
              <a:t>PSA video promoting National Voter Registration Day</a:t>
            </a:r>
            <a:r>
              <a:rPr b="1" i="0" lang="en" sz="1050">
                <a:solidFill>
                  <a:srgbClr val="FF4539"/>
                </a:solidFill>
                <a:latin typeface="Arial"/>
                <a:ea typeface="Arial"/>
                <a:cs typeface="Arial"/>
                <a:sym typeface="Arial"/>
              </a:rPr>
              <a:t> </a:t>
            </a:r>
            <a:endParaRPr/>
          </a:p>
          <a:p>
            <a:pPr indent="-285750" lvl="1" marL="742950" rtl="0" algn="l">
              <a:lnSpc>
                <a:spcPct val="115000"/>
              </a:lnSpc>
              <a:spcBef>
                <a:spcPts val="1200"/>
              </a:spcBef>
              <a:spcAft>
                <a:spcPts val="0"/>
              </a:spcAft>
              <a:buSzPts val="1500"/>
              <a:buChar char="○"/>
            </a:pPr>
            <a:r>
              <a:rPr b="1" lang="en" sz="1050" u="sng">
                <a:solidFill>
                  <a:srgbClr val="222222"/>
                </a:solidFill>
                <a:latin typeface="Arial"/>
                <a:ea typeface="Arial"/>
                <a:cs typeface="Arial"/>
                <a:sym typeface="Arial"/>
              </a:rPr>
              <a:t>Voter registration drives at local community high schools</a:t>
            </a:r>
            <a:r>
              <a:rPr lang="en" sz="1050">
                <a:solidFill>
                  <a:srgbClr val="222222"/>
                </a:solidFill>
                <a:latin typeface="Arial"/>
                <a:ea typeface="Arial"/>
                <a:cs typeface="Arial"/>
                <a:sym typeface="Arial"/>
              </a:rPr>
              <a:t> </a:t>
            </a:r>
            <a:endParaRPr/>
          </a:p>
          <a:p>
            <a:pPr indent="-285750" lvl="0" marL="285750" rtl="0" algn="l">
              <a:lnSpc>
                <a:spcPct val="115000"/>
              </a:lnSpc>
              <a:spcBef>
                <a:spcPts val="1200"/>
              </a:spcBef>
              <a:spcAft>
                <a:spcPts val="0"/>
              </a:spcAft>
              <a:buSzPts val="1500"/>
              <a:buChar char="●"/>
            </a:pPr>
            <a:r>
              <a:rPr b="1" lang="en" sz="1100">
                <a:solidFill>
                  <a:schemeClr val="dk1"/>
                </a:solidFill>
                <a:latin typeface="Arial"/>
                <a:ea typeface="Arial"/>
                <a:cs typeface="Arial"/>
                <a:sym typeface="Arial"/>
              </a:rPr>
              <a:t>Social Justice Weekend September 22 – 24</a:t>
            </a:r>
            <a:endParaRPr/>
          </a:p>
          <a:p>
            <a:pPr indent="0" lvl="0" marL="0" rtl="0" algn="l">
              <a:lnSpc>
                <a:spcPct val="115000"/>
              </a:lnSpc>
              <a:spcBef>
                <a:spcPts val="1200"/>
              </a:spcBef>
              <a:spcAft>
                <a:spcPts val="1200"/>
              </a:spcAft>
              <a:buSzPts val="1500"/>
              <a:buNone/>
            </a:pPr>
            <a:r>
              <a:t/>
            </a:r>
            <a:endParaRPr sz="1100">
              <a:solidFill>
                <a:schemeClr val="dk1"/>
              </a:solidFill>
              <a:latin typeface="Arial"/>
              <a:ea typeface="Arial"/>
              <a:cs typeface="Arial"/>
              <a:sym typeface="Arial"/>
            </a:endParaRPr>
          </a:p>
        </p:txBody>
      </p:sp>
      <p:pic>
        <p:nvPicPr>
          <p:cNvPr descr="A red and blue text&#10;&#10;Description automatically generated" id="433" name="Google Shape;433;p76"/>
          <p:cNvPicPr preferRelativeResize="0"/>
          <p:nvPr/>
        </p:nvPicPr>
        <p:blipFill rotWithShape="1">
          <a:blip r:embed="rId4">
            <a:alphaModFix/>
          </a:blip>
          <a:srcRect b="0" l="0" r="0" t="0"/>
          <a:stretch/>
        </p:blipFill>
        <p:spPr>
          <a:xfrm>
            <a:off x="953650" y="2310939"/>
            <a:ext cx="2664951" cy="904200"/>
          </a:xfrm>
          <a:prstGeom prst="rect">
            <a:avLst/>
          </a:prstGeom>
          <a:noFill/>
          <a:ln>
            <a:noFill/>
          </a:ln>
        </p:spPr>
      </p:pic>
      <p:pic>
        <p:nvPicPr>
          <p:cNvPr descr="A close-up of a document&#10;&#10;Description automatically generated" id="434" name="Google Shape;434;p76"/>
          <p:cNvPicPr preferRelativeResize="0"/>
          <p:nvPr/>
        </p:nvPicPr>
        <p:blipFill rotWithShape="1">
          <a:blip r:embed="rId5">
            <a:alphaModFix/>
          </a:blip>
          <a:srcRect b="0" l="0" r="0" t="0"/>
          <a:stretch/>
        </p:blipFill>
        <p:spPr>
          <a:xfrm>
            <a:off x="5112875" y="4003000"/>
            <a:ext cx="2229325" cy="10622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7"/>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b="1" lang="en" sz="2400">
                <a:latin typeface="Arial"/>
                <a:ea typeface="Arial"/>
                <a:cs typeface="Arial"/>
                <a:sym typeface="Arial"/>
              </a:rPr>
              <a:t>Social Action Committee Members</a:t>
            </a:r>
            <a:br>
              <a:rPr b="1" lang="en" sz="2400">
                <a:latin typeface="Arial"/>
                <a:ea typeface="Arial"/>
                <a:cs typeface="Arial"/>
                <a:sym typeface="Arial"/>
              </a:rPr>
            </a:br>
            <a:r>
              <a:rPr b="1" lang="en" sz="2400">
                <a:latin typeface="Arial"/>
                <a:ea typeface="Arial"/>
                <a:cs typeface="Arial"/>
                <a:sym typeface="Arial"/>
              </a:rPr>
              <a:t>2023 – 2024 </a:t>
            </a:r>
            <a:br>
              <a:rPr b="1" lang="en" sz="1200">
                <a:latin typeface="Arial"/>
                <a:ea typeface="Arial"/>
                <a:cs typeface="Arial"/>
                <a:sym typeface="Arial"/>
              </a:rPr>
            </a:br>
            <a:r>
              <a:rPr b="1" i="0" lang="en" sz="1200">
                <a:solidFill>
                  <a:srgbClr val="1F1F1F"/>
                </a:solidFill>
                <a:latin typeface="Arial"/>
                <a:ea typeface="Arial"/>
                <a:cs typeface="Arial"/>
                <a:sym typeface="Arial"/>
              </a:rPr>
              <a:t>Meeting 2</a:t>
            </a:r>
            <a:r>
              <a:rPr b="1" baseline="30000" i="0" lang="en" sz="1200">
                <a:solidFill>
                  <a:srgbClr val="1F1F1F"/>
                </a:solidFill>
                <a:latin typeface="Arial"/>
                <a:ea typeface="Arial"/>
                <a:cs typeface="Arial"/>
                <a:sym typeface="Arial"/>
              </a:rPr>
              <a:t>nd</a:t>
            </a:r>
            <a:r>
              <a:rPr b="1" i="0" lang="en" sz="1200">
                <a:solidFill>
                  <a:srgbClr val="1F1F1F"/>
                </a:solidFill>
                <a:latin typeface="Arial"/>
                <a:ea typeface="Arial"/>
                <a:cs typeface="Arial"/>
                <a:sym typeface="Arial"/>
              </a:rPr>
              <a:t> Tuesday of each month - 6:30 pm - 8:00 pm cst. Via zoom</a:t>
            </a:r>
            <a:br>
              <a:rPr b="1" lang="en" sz="1200">
                <a:latin typeface="Arial"/>
                <a:ea typeface="Arial"/>
                <a:cs typeface="Arial"/>
                <a:sym typeface="Arial"/>
              </a:rPr>
            </a:br>
            <a:endParaRPr b="1" sz="1200">
              <a:latin typeface="Arial"/>
              <a:ea typeface="Arial"/>
              <a:cs typeface="Arial"/>
              <a:sym typeface="Arial"/>
            </a:endParaRPr>
          </a:p>
        </p:txBody>
      </p:sp>
      <p:sp>
        <p:nvSpPr>
          <p:cNvPr id="440" name="Google Shape;440;p77"/>
          <p:cNvSpPr txBox="1"/>
          <p:nvPr>
            <p:ph idx="1" type="body"/>
          </p:nvPr>
        </p:nvSpPr>
        <p:spPr>
          <a:xfrm>
            <a:off x="252039" y="1104256"/>
            <a:ext cx="3806100" cy="34164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April Briscoe </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Jeri Brooks</a:t>
            </a:r>
            <a:endParaRPr>
              <a:latin typeface="Arial"/>
              <a:ea typeface="Arial"/>
              <a:cs typeface="Arial"/>
              <a:sym typeface="Arial"/>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Syerra Cunningham</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Gloria Frazier </a:t>
            </a:r>
            <a:endParaRPr>
              <a:latin typeface="Arial"/>
              <a:ea typeface="Arial"/>
              <a:cs typeface="Arial"/>
              <a:sym typeface="Arial"/>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Jacqueline Habersham **</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Kacey Hanson **</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Vanessa Henry </a:t>
            </a:r>
            <a:endParaRPr>
              <a:latin typeface="Arial"/>
              <a:ea typeface="Arial"/>
              <a:cs typeface="Arial"/>
              <a:sym typeface="Arial"/>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Patricia Hicks</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Delphea Jester</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Ashley Johnson </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Renee Jones</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Erica Knox</a:t>
            </a:r>
            <a:endParaRPr/>
          </a:p>
          <a:p>
            <a:pPr indent="-323850" lvl="0" marL="457200" rtl="0" algn="l">
              <a:lnSpc>
                <a:spcPct val="115000"/>
              </a:lnSpc>
              <a:spcBef>
                <a:spcPts val="0"/>
              </a:spcBef>
              <a:spcAft>
                <a:spcPts val="0"/>
              </a:spcAft>
              <a:buSzPts val="1500"/>
              <a:buFont typeface="Montserrat"/>
              <a:buChar char="●"/>
            </a:pPr>
            <a:r>
              <a:rPr lang="en">
                <a:latin typeface="Arial"/>
                <a:ea typeface="Arial"/>
                <a:cs typeface="Arial"/>
                <a:sym typeface="Arial"/>
              </a:rPr>
              <a:t>Darlene Lewis</a:t>
            </a:r>
            <a:endParaRPr/>
          </a:p>
        </p:txBody>
      </p:sp>
      <p:sp>
        <p:nvSpPr>
          <p:cNvPr id="441" name="Google Shape;441;p77"/>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fontScale="85000" lnSpcReduction="20000"/>
          </a:bodyPr>
          <a:lstStyle/>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Latisha McGee</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Freda Mills</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Lisa Newman</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Marva Overton</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Regina Patridge</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Veronica Pickett Johnson * </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Joan Roberts Scott</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Krishella Robinson </a:t>
            </a:r>
            <a:endParaRPr sz="1800">
              <a:latin typeface="Arial"/>
              <a:ea typeface="Arial"/>
              <a:cs typeface="Arial"/>
              <a:sym typeface="Arial"/>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Dewi Smith</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Melody Southall</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Adrienne Thrasher</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Paulette Walls</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Belinda Williams</a:t>
            </a:r>
            <a:endParaRPr/>
          </a:p>
          <a:p>
            <a:pPr indent="-323850" lvl="0" marL="457200" rtl="0" algn="l">
              <a:lnSpc>
                <a:spcPct val="115000"/>
              </a:lnSpc>
              <a:spcBef>
                <a:spcPts val="0"/>
              </a:spcBef>
              <a:spcAft>
                <a:spcPts val="0"/>
              </a:spcAft>
              <a:buSzPct val="98039"/>
              <a:buFont typeface="Montserrat"/>
              <a:buChar char="●"/>
            </a:pPr>
            <a:r>
              <a:rPr lang="en" sz="1800">
                <a:latin typeface="Arial"/>
                <a:ea typeface="Arial"/>
                <a:cs typeface="Arial"/>
                <a:sym typeface="Arial"/>
              </a:rPr>
              <a:t>Celeste T. Williams *</a:t>
            </a:r>
            <a:endParaRPr/>
          </a:p>
        </p:txBody>
      </p:sp>
      <p:sp>
        <p:nvSpPr>
          <p:cNvPr id="442" name="Google Shape;442;p77"/>
          <p:cNvSpPr txBox="1"/>
          <p:nvPr/>
        </p:nvSpPr>
        <p:spPr>
          <a:xfrm>
            <a:off x="4874950" y="4351984"/>
            <a:ext cx="3740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Quorum requirements: 7 members (25%)</a:t>
            </a:r>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*Denotes Committee Co-chairs</a:t>
            </a:r>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 Denotes Chapter Vice Presidents </a:t>
            </a:r>
            <a:endParaRPr/>
          </a:p>
        </p:txBody>
      </p:sp>
      <p:pic>
        <p:nvPicPr>
          <p:cNvPr descr="A person smiling at camera&#10;&#10;Description automatically generated" id="443" name="Google Shape;443;p77"/>
          <p:cNvPicPr preferRelativeResize="0"/>
          <p:nvPr/>
        </p:nvPicPr>
        <p:blipFill rotWithShape="1">
          <a:blip r:embed="rId3">
            <a:alphaModFix/>
          </a:blip>
          <a:srcRect b="0" l="0" r="0" t="0"/>
          <a:stretch/>
        </p:blipFill>
        <p:spPr>
          <a:xfrm>
            <a:off x="7594811" y="1"/>
            <a:ext cx="1549187" cy="1010243"/>
          </a:xfrm>
          <a:prstGeom prst="rect">
            <a:avLst/>
          </a:prstGeom>
          <a:noFill/>
          <a:ln>
            <a:noFill/>
          </a:ln>
        </p:spPr>
      </p:pic>
      <p:pic>
        <p:nvPicPr>
          <p:cNvPr descr="A person smiling for a selfie&#10;&#10;Description automatically generated" id="444" name="Google Shape;444;p77"/>
          <p:cNvPicPr preferRelativeResize="0"/>
          <p:nvPr/>
        </p:nvPicPr>
        <p:blipFill rotWithShape="1">
          <a:blip r:embed="rId4">
            <a:alphaModFix/>
          </a:blip>
          <a:srcRect b="0" l="0" r="0" t="0"/>
          <a:stretch/>
        </p:blipFill>
        <p:spPr>
          <a:xfrm>
            <a:off x="0" y="-7557"/>
            <a:ext cx="1549192" cy="10178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8"/>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b="1" lang="en">
                <a:latin typeface="Arial"/>
                <a:ea typeface="Arial"/>
                <a:cs typeface="Arial"/>
                <a:sym typeface="Arial"/>
              </a:rPr>
              <a:t>Executive</a:t>
            </a:r>
            <a:r>
              <a:rPr b="1" lang="en">
                <a:latin typeface="Arial"/>
                <a:ea typeface="Arial"/>
                <a:cs typeface="Arial"/>
                <a:sym typeface="Arial"/>
              </a:rPr>
              <a:t> Board </a:t>
            </a:r>
            <a:r>
              <a:rPr b="1" lang="en">
                <a:latin typeface="Arial"/>
                <a:ea typeface="Arial"/>
                <a:cs typeface="Arial"/>
                <a:sym typeface="Arial"/>
              </a:rPr>
              <a:t>Recommendation</a:t>
            </a:r>
            <a:endParaRPr b="1" sz="2000">
              <a:latin typeface="Montserrat"/>
              <a:ea typeface="Montserrat"/>
              <a:cs typeface="Montserrat"/>
              <a:sym typeface="Montserrat"/>
            </a:endParaRPr>
          </a:p>
        </p:txBody>
      </p:sp>
      <p:sp>
        <p:nvSpPr>
          <p:cNvPr id="450" name="Google Shape;450;p78"/>
          <p:cNvSpPr txBox="1"/>
          <p:nvPr>
            <p:ph idx="1" type="body"/>
          </p:nvPr>
        </p:nvSpPr>
        <p:spPr>
          <a:xfrm>
            <a:off x="1430775" y="1152475"/>
            <a:ext cx="6378000" cy="3416400"/>
          </a:xfrm>
          <a:prstGeom prst="rect">
            <a:avLst/>
          </a:prstGeom>
          <a:noFill/>
          <a:ln>
            <a:noFill/>
          </a:ln>
        </p:spPr>
        <p:txBody>
          <a:bodyPr anchorCtr="0" anchor="t" bIns="91425" lIns="91425" spcFirstLastPara="1" rIns="91425" wrap="square" tIns="91425">
            <a:normAutofit/>
          </a:bodyPr>
          <a:lstStyle/>
          <a:p>
            <a:pPr indent="0" lvl="0" marL="101600" rtl="0" algn="l">
              <a:lnSpc>
                <a:spcPct val="115000"/>
              </a:lnSpc>
              <a:spcBef>
                <a:spcPts val="0"/>
              </a:spcBef>
              <a:spcAft>
                <a:spcPts val="0"/>
              </a:spcAft>
              <a:buSzPts val="2000"/>
              <a:buNone/>
            </a:pPr>
            <a:r>
              <a:t/>
            </a:r>
            <a:endParaRPr sz="2400">
              <a:solidFill>
                <a:srgbClr val="000000"/>
              </a:solidFill>
            </a:endParaRPr>
          </a:p>
          <a:p>
            <a:pPr indent="0" lvl="0" marL="0" rtl="0" algn="l">
              <a:lnSpc>
                <a:spcPct val="115000"/>
              </a:lnSpc>
              <a:spcBef>
                <a:spcPts val="0"/>
              </a:spcBef>
              <a:spcAft>
                <a:spcPts val="0"/>
              </a:spcAft>
              <a:buSzPts val="2000"/>
              <a:buNone/>
            </a:pPr>
            <a:r>
              <a:rPr lang="en" sz="2400">
                <a:solidFill>
                  <a:srgbClr val="000000"/>
                </a:solidFill>
              </a:rPr>
              <a:t>M</a:t>
            </a:r>
            <a:r>
              <a:rPr i="0" lang="en" sz="2400" u="none" strike="noStrike">
                <a:solidFill>
                  <a:srgbClr val="000000"/>
                </a:solidFill>
              </a:rPr>
              <a:t>oves that the school board meetings for Pflugerville, Hutto, Round Rock, Manor and Austin be added to the chapter’s program calendar</a:t>
            </a:r>
            <a:r>
              <a:rPr lang="en" sz="2400">
                <a:solidFill>
                  <a:srgbClr val="000000"/>
                </a:solidFill>
              </a:rPr>
              <a:t>.</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34"/>
          <p:cNvSpPr txBox="1"/>
          <p:nvPr>
            <p:ph idx="1" type="body"/>
          </p:nvPr>
        </p:nvSpPr>
        <p:spPr>
          <a:xfrm>
            <a:off x="311700" y="1017800"/>
            <a:ext cx="8520600" cy="3812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b="1" lang="en" sz="1500"/>
              <a:t>Call to Order</a:t>
            </a:r>
            <a:endParaRPr b="1" sz="1500"/>
          </a:p>
          <a:p>
            <a:pPr indent="-323850" lvl="0" marL="457200" rtl="0" algn="l">
              <a:spcBef>
                <a:spcPts val="0"/>
              </a:spcBef>
              <a:spcAft>
                <a:spcPts val="0"/>
              </a:spcAft>
              <a:buSzPts val="1500"/>
              <a:buChar char="ᅀ"/>
            </a:pPr>
            <a:r>
              <a:rPr lang="en" sz="1500"/>
              <a:t>Adoption of Agenda</a:t>
            </a:r>
            <a:endParaRPr sz="1500"/>
          </a:p>
          <a:p>
            <a:pPr indent="-323850" lvl="0" marL="457200" rtl="0" algn="l">
              <a:spcBef>
                <a:spcPts val="0"/>
              </a:spcBef>
              <a:spcAft>
                <a:spcPts val="0"/>
              </a:spcAft>
              <a:buSzPts val="1500"/>
              <a:buChar char="ᅀ"/>
            </a:pPr>
            <a:r>
              <a:rPr lang="en" sz="1500"/>
              <a:t>Introductions/Greetings</a:t>
            </a:r>
            <a:endParaRPr sz="1500"/>
          </a:p>
          <a:p>
            <a:pPr indent="-323850" lvl="0" marL="457200" rtl="0" algn="l">
              <a:spcBef>
                <a:spcPts val="0"/>
              </a:spcBef>
              <a:spcAft>
                <a:spcPts val="0"/>
              </a:spcAft>
              <a:buSzPts val="1500"/>
              <a:buChar char="ᅀ"/>
            </a:pPr>
            <a:r>
              <a:rPr lang="en" sz="1500"/>
              <a:t>Minutes</a:t>
            </a:r>
            <a:endParaRPr sz="1500"/>
          </a:p>
          <a:p>
            <a:pPr indent="-323850" lvl="0" marL="457200" rtl="0" algn="l">
              <a:spcBef>
                <a:spcPts val="0"/>
              </a:spcBef>
              <a:spcAft>
                <a:spcPts val="0"/>
              </a:spcAft>
              <a:buSzPts val="1500"/>
              <a:buChar char="ᅀ"/>
            </a:pPr>
            <a:r>
              <a:rPr lang="en" sz="1500"/>
              <a:t>Communications</a:t>
            </a:r>
            <a:endParaRPr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p:txBody>
      </p:sp>
      <p:sp>
        <p:nvSpPr>
          <p:cNvPr id="124" name="Google Shape;124;p34"/>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9"/>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
        <p:nvSpPr>
          <p:cNvPr id="456" name="Google Shape;456;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Committee Reports</a:t>
            </a:r>
            <a:endParaRPr sz="1600"/>
          </a:p>
          <a:p>
            <a:pPr indent="-330200" lvl="1" marL="914400" rtl="0" algn="l">
              <a:spcBef>
                <a:spcPts val="0"/>
              </a:spcBef>
              <a:spcAft>
                <a:spcPts val="0"/>
              </a:spcAft>
              <a:buSzPts val="1600"/>
              <a:buChar char="○"/>
            </a:pPr>
            <a:r>
              <a:rPr lang="en" sz="1600"/>
              <a:t>Five Point Thrust</a:t>
            </a:r>
            <a:endParaRPr sz="1600">
              <a:solidFill>
                <a:schemeClr val="accent2"/>
              </a:solidFill>
            </a:endParaRPr>
          </a:p>
          <a:p>
            <a:pPr indent="-330200" lvl="2" marL="1371600" rtl="0" algn="l">
              <a:spcBef>
                <a:spcPts val="0"/>
              </a:spcBef>
              <a:spcAft>
                <a:spcPts val="0"/>
              </a:spcAft>
              <a:buSzPts val="1600"/>
              <a:buChar char="■"/>
            </a:pPr>
            <a:r>
              <a:rPr lang="en" sz="1600"/>
              <a:t>Arts and Letters</a:t>
            </a:r>
            <a:endParaRPr sz="1600"/>
          </a:p>
          <a:p>
            <a:pPr indent="-330200" lvl="2" marL="1371600" rtl="0" algn="l">
              <a:spcBef>
                <a:spcPts val="0"/>
              </a:spcBef>
              <a:spcAft>
                <a:spcPts val="0"/>
              </a:spcAft>
              <a:buSzPts val="1600"/>
              <a:buChar char="■"/>
            </a:pPr>
            <a:r>
              <a:rPr lang="en" sz="1600"/>
              <a:t>Social Action</a:t>
            </a:r>
            <a:endParaRPr sz="1600"/>
          </a:p>
          <a:p>
            <a:pPr indent="-323850" lvl="0" marL="457200" rtl="0" algn="l">
              <a:spcBef>
                <a:spcPts val="0"/>
              </a:spcBef>
              <a:spcAft>
                <a:spcPts val="0"/>
              </a:spcAft>
              <a:buSzPts val="1500"/>
              <a:buChar char="ᅀ"/>
            </a:pPr>
            <a:r>
              <a:rPr b="1" lang="en" sz="1500"/>
              <a:t>Social Action Moment</a:t>
            </a:r>
            <a:endParaRPr b="1"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600"/>
          </a:p>
          <a:p>
            <a:pPr indent="0" lvl="0" marL="0" rtl="0" algn="l">
              <a:spcBef>
                <a:spcPts val="1200"/>
              </a:spcBef>
              <a:spcAft>
                <a:spcPts val="1200"/>
              </a:spcAft>
              <a:buNone/>
            </a:pPr>
            <a:r>
              <a:t/>
            </a:r>
            <a:endParaRPr sz="17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0"/>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Social Action Moment</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462" name="Google Shape;462;p80"/>
          <p:cNvSpPr txBox="1"/>
          <p:nvPr/>
        </p:nvSpPr>
        <p:spPr>
          <a:xfrm>
            <a:off x="1549800" y="4302800"/>
            <a:ext cx="4709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Montserrat"/>
                <a:ea typeface="Montserrat"/>
                <a:cs typeface="Montserrat"/>
                <a:sym typeface="Montserrat"/>
              </a:rPr>
              <a:t>Co-Chairs:  Sorors Veronica Johnson &amp; Celeste Williams </a:t>
            </a:r>
            <a:endParaRPr sz="1900">
              <a:solidFill>
                <a:schemeClr val="lt1"/>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81"/>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t>Slide Title</a:t>
            </a:r>
            <a:endParaRPr/>
          </a:p>
        </p:txBody>
      </p:sp>
      <p:sp>
        <p:nvSpPr>
          <p:cNvPr id="468" name="Google Shape;468;p81"/>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a:bodyPr>
          <a:lstStyle/>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Voting and Civic Engagement</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Education</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Health Equity</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Re-Imagining Public Safety</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Reproductive Justice</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Economic Justice</a:t>
            </a:r>
            <a:endParaRPr sz="1800">
              <a:latin typeface="Times New Roman"/>
              <a:ea typeface="Times New Roman"/>
              <a:cs typeface="Times New Roman"/>
              <a:sym typeface="Times New Roman"/>
            </a:endParaRPr>
          </a:p>
          <a:p>
            <a:pPr indent="-323850" lvl="0" marL="457200" marR="0" rtl="0" algn="l">
              <a:lnSpc>
                <a:spcPct val="115000"/>
              </a:lnSpc>
              <a:spcBef>
                <a:spcPts val="0"/>
              </a:spcBef>
              <a:spcAft>
                <a:spcPts val="0"/>
              </a:spcAft>
              <a:buSzPts val="1500"/>
              <a:buChar char="●"/>
            </a:pPr>
            <a:r>
              <a:rPr lang="en" sz="1800">
                <a:solidFill>
                  <a:srgbClr val="222222"/>
                </a:solidFill>
                <a:latin typeface="Arial"/>
                <a:ea typeface="Arial"/>
                <a:cs typeface="Arial"/>
                <a:sym typeface="Arial"/>
              </a:rPr>
              <a:t>Environmental Justice</a:t>
            </a:r>
            <a:endParaRPr sz="1800">
              <a:latin typeface="Times New Roman"/>
              <a:ea typeface="Times New Roman"/>
              <a:cs typeface="Times New Roman"/>
              <a:sym typeface="Times New Roman"/>
            </a:endParaRPr>
          </a:p>
          <a:p>
            <a:pPr indent="-228600" lvl="0" marL="457200" rtl="0" algn="l">
              <a:lnSpc>
                <a:spcPct val="115000"/>
              </a:lnSpc>
              <a:spcBef>
                <a:spcPts val="800"/>
              </a:spcBef>
              <a:spcAft>
                <a:spcPts val="0"/>
              </a:spcAft>
              <a:buSzPts val="1500"/>
              <a:buFont typeface="Montserrat"/>
              <a:buNone/>
            </a:pPr>
            <a:r>
              <a:t/>
            </a:r>
            <a:endParaRPr/>
          </a:p>
        </p:txBody>
      </p:sp>
      <p:pic>
        <p:nvPicPr>
          <p:cNvPr id="469" name="Google Shape;469;p81"/>
          <p:cNvPicPr preferRelativeResize="0"/>
          <p:nvPr/>
        </p:nvPicPr>
        <p:blipFill rotWithShape="1">
          <a:blip r:embed="rId3">
            <a:alphaModFix/>
          </a:blip>
          <a:srcRect b="0" l="0" r="0" t="0"/>
          <a:stretch/>
        </p:blipFill>
        <p:spPr>
          <a:xfrm>
            <a:off x="-1" y="0"/>
            <a:ext cx="4783597" cy="5143500"/>
          </a:xfrm>
          <a:prstGeom prst="rect">
            <a:avLst/>
          </a:prstGeom>
          <a:noFill/>
          <a:ln>
            <a:noFill/>
          </a:ln>
        </p:spPr>
      </p:pic>
      <p:pic>
        <p:nvPicPr>
          <p:cNvPr descr="A red triangle with gold and red letters and a torch&#10;&#10;Description automatically generated" id="470" name="Google Shape;470;p81"/>
          <p:cNvPicPr preferRelativeResize="0"/>
          <p:nvPr/>
        </p:nvPicPr>
        <p:blipFill rotWithShape="1">
          <a:blip r:embed="rId4">
            <a:alphaModFix/>
          </a:blip>
          <a:srcRect b="0" l="0" r="0" t="0"/>
          <a:stretch/>
        </p:blipFill>
        <p:spPr>
          <a:xfrm>
            <a:off x="7557024" y="-7312"/>
            <a:ext cx="1586975" cy="102511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2"/>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lang="en" sz="4000">
                <a:solidFill>
                  <a:schemeClr val="lt1"/>
                </a:solidFill>
                <a:latin typeface="Arial"/>
                <a:ea typeface="Arial"/>
                <a:cs typeface="Arial"/>
                <a:sym typeface="Arial"/>
              </a:rPr>
              <a:t>Voting and Civic Engagement </a:t>
            </a:r>
            <a:endParaRPr b="1" sz="4000">
              <a:solidFill>
                <a:schemeClr val="lt1"/>
              </a:solidFill>
              <a:latin typeface="Arial"/>
              <a:ea typeface="Arial"/>
              <a:cs typeface="Arial"/>
              <a:sym typeface="Arial"/>
            </a:endParaRPr>
          </a:p>
        </p:txBody>
      </p:sp>
      <p:sp>
        <p:nvSpPr>
          <p:cNvPr id="476" name="Google Shape;476;p82"/>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a:bodyPr>
          <a:lstStyle/>
          <a:p>
            <a:pPr indent="0" lvl="0" marL="786130" marR="0" rtl="0" algn="l">
              <a:lnSpc>
                <a:spcPct val="107000"/>
              </a:lnSpc>
              <a:spcBef>
                <a:spcPts val="0"/>
              </a:spcBef>
              <a:spcAft>
                <a:spcPts val="0"/>
              </a:spcAft>
              <a:buSzPts val="1500"/>
              <a:buNone/>
            </a:pPr>
            <a:r>
              <a:rPr b="1" lang="en" sz="1800">
                <a:solidFill>
                  <a:srgbClr val="B12028"/>
                </a:solidFill>
                <a:latin typeface="Calibri"/>
                <a:ea typeface="Calibri"/>
                <a:cs typeface="Calibri"/>
                <a:sym typeface="Calibri"/>
              </a:rPr>
              <a:t>ACTIONS TO TAKE  </a:t>
            </a:r>
            <a:endParaRPr/>
          </a:p>
        </p:txBody>
      </p:sp>
      <p:sp>
        <p:nvSpPr>
          <p:cNvPr id="477" name="Google Shape;477;p82"/>
          <p:cNvSpPr txBox="1"/>
          <p:nvPr/>
        </p:nvSpPr>
        <p:spPr>
          <a:xfrm>
            <a:off x="-302949" y="1138275"/>
            <a:ext cx="4572000" cy="369300"/>
          </a:xfrm>
          <a:prstGeom prst="rect">
            <a:avLst/>
          </a:prstGeom>
          <a:noFill/>
          <a:ln>
            <a:noFill/>
          </a:ln>
        </p:spPr>
        <p:txBody>
          <a:bodyPr anchorCtr="0" anchor="t" bIns="45700" lIns="91425" spcFirstLastPara="1" rIns="91425" wrap="square" tIns="45700">
            <a:spAutoFit/>
          </a:bodyPr>
          <a:lstStyle/>
          <a:p>
            <a:pPr indent="-6350" lvl="0" marL="792480" marR="0" rtl="0" algn="ctr">
              <a:lnSpc>
                <a:spcPct val="107000"/>
              </a:lnSpc>
              <a:spcBef>
                <a:spcPts val="0"/>
              </a:spcBef>
              <a:spcAft>
                <a:spcPts val="0"/>
              </a:spcAft>
              <a:buNone/>
            </a:pPr>
            <a:r>
              <a:rPr b="1" i="0" lang="en" sz="1800" u="none" cap="none" strike="noStrike">
                <a:solidFill>
                  <a:schemeClr val="dk1"/>
                </a:solidFill>
                <a:latin typeface="Calibri"/>
                <a:ea typeface="Calibri"/>
                <a:cs typeface="Calibri"/>
                <a:sym typeface="Calibri"/>
              </a:rPr>
              <a:t>ADVOCACY FOCUS </a:t>
            </a:r>
            <a:endParaRPr/>
          </a:p>
        </p:txBody>
      </p:sp>
      <p:graphicFrame>
        <p:nvGraphicFramePr>
          <p:cNvPr id="478" name="Google Shape;478;p82"/>
          <p:cNvGraphicFramePr/>
          <p:nvPr/>
        </p:nvGraphicFramePr>
        <p:xfrm>
          <a:off x="163350" y="1579394"/>
          <a:ext cx="3000000" cy="3000000"/>
        </p:xfrm>
        <a:graphic>
          <a:graphicData uri="http://schemas.openxmlformats.org/drawingml/2006/table">
            <a:tbl>
              <a:tblPr bandRow="1" firstCol="1" firstRow="1">
                <a:noFill/>
                <a:tableStyleId>{FCAF0447-6A92-4D7E-A52E-D44D067F7A73}</a:tableStyleId>
              </a:tblPr>
              <a:tblGrid>
                <a:gridCol w="4317975"/>
              </a:tblGrid>
              <a:tr h="735975">
                <a:tc>
                  <a:txBody>
                    <a:bodyPr/>
                    <a:lstStyle/>
                    <a:p>
                      <a:pPr indent="-171450" lvl="0" marL="171450" marR="62864" rtl="0" algn="just">
                        <a:lnSpc>
                          <a:spcPct val="107000"/>
                        </a:lnSpc>
                        <a:spcBef>
                          <a:spcPts val="0"/>
                        </a:spcBef>
                        <a:spcAft>
                          <a:spcPts val="0"/>
                        </a:spcAft>
                        <a:buClr>
                          <a:srgbClr val="000000"/>
                        </a:buClr>
                        <a:buSzPts val="1100"/>
                        <a:buFont typeface="Arial"/>
                        <a:buChar char="•"/>
                      </a:pPr>
                      <a:r>
                        <a:rPr lang="en" sz="1100" u="none" cap="none" strike="noStrike">
                          <a:solidFill>
                            <a:schemeClr val="lt2"/>
                          </a:solidFill>
                          <a:latin typeface="Arial"/>
                          <a:ea typeface="Arial"/>
                          <a:cs typeface="Arial"/>
                          <a:sym typeface="Arial"/>
                        </a:rPr>
                        <a:t>Oppose efforts to limit access to voting such as Voter ID laws, limitations on voting eligibility, reductions in polling hours or days, restrictive requirements for absentee voting, Efforts to allow interference with the work of local Boards of Elections absence evidence of specific issues or malfeasance, and interference in the ability to assist or transport voters.  </a:t>
                      </a:r>
                      <a:endParaRPr sz="1100" u="none" cap="none" strike="noStrike">
                        <a:solidFill>
                          <a:schemeClr val="lt2"/>
                        </a:solidFill>
                        <a:latin typeface="Arial"/>
                        <a:ea typeface="Arial"/>
                        <a:cs typeface="Arial"/>
                        <a:sym typeface="Arial"/>
                      </a:endParaRPr>
                    </a:p>
                  </a:txBody>
                  <a:tcPr marT="0" marB="0" marR="0" marL="0"/>
                </a:tc>
              </a:tr>
              <a:tr h="368300">
                <a:tc>
                  <a:txBody>
                    <a:bodyPr/>
                    <a:lstStyle/>
                    <a:p>
                      <a:pPr indent="-171450" lvl="0" marL="171450" marR="0" rtl="0" algn="just">
                        <a:lnSpc>
                          <a:spcPct val="107000"/>
                        </a:lnSpc>
                        <a:spcBef>
                          <a:spcPts val="0"/>
                        </a:spcBef>
                        <a:spcAft>
                          <a:spcPts val="0"/>
                        </a:spcAft>
                        <a:buClr>
                          <a:srgbClr val="000000"/>
                        </a:buClr>
                        <a:buSzPts val="1100"/>
                        <a:buFont typeface="Arial"/>
                        <a:buChar char="•"/>
                      </a:pPr>
                      <a:r>
                        <a:rPr lang="en" sz="1100" u="none" cap="none" strike="noStrike">
                          <a:solidFill>
                            <a:schemeClr val="lt2"/>
                          </a:solidFill>
                          <a:latin typeface="Arial"/>
                          <a:ea typeface="Arial"/>
                          <a:cs typeface="Arial"/>
                          <a:sym typeface="Arial"/>
                        </a:rPr>
                        <a:t>Engage with your Secretary of State and/or local Board of Elections to ensure equitable distribution of polling places and prevent intentional overcrowding of polls. </a:t>
                      </a:r>
                      <a:endParaRPr sz="1100" u="none" cap="none" strike="noStrike">
                        <a:solidFill>
                          <a:schemeClr val="lt2"/>
                        </a:solidFill>
                        <a:latin typeface="Arial"/>
                        <a:ea typeface="Arial"/>
                        <a:cs typeface="Arial"/>
                        <a:sym typeface="Arial"/>
                      </a:endParaRPr>
                    </a:p>
                  </a:txBody>
                  <a:tcPr marT="0" marB="0" marR="0" marL="0"/>
                </a:tc>
              </a:tr>
              <a:tr h="368300">
                <a:tc>
                  <a:txBody>
                    <a:bodyPr/>
                    <a:lstStyle/>
                    <a:p>
                      <a:pPr indent="-171450" lvl="0" marL="171450" marR="0" rtl="0" algn="just">
                        <a:lnSpc>
                          <a:spcPct val="107000"/>
                        </a:lnSpc>
                        <a:spcBef>
                          <a:spcPts val="0"/>
                        </a:spcBef>
                        <a:spcAft>
                          <a:spcPts val="0"/>
                        </a:spcAft>
                        <a:buClr>
                          <a:srgbClr val="000000"/>
                        </a:buClr>
                        <a:buSzPts val="1100"/>
                        <a:buFont typeface="Arial"/>
                        <a:buChar char="•"/>
                      </a:pPr>
                      <a:r>
                        <a:rPr lang="en" sz="1100" u="none" cap="none" strike="noStrike">
                          <a:solidFill>
                            <a:schemeClr val="lt2"/>
                          </a:solidFill>
                          <a:latin typeface="Arial"/>
                          <a:ea typeface="Arial"/>
                          <a:cs typeface="Arial"/>
                          <a:sym typeface="Arial"/>
                        </a:rPr>
                        <a:t>Advocate for expanded voting access including early voting, no excuse absentee voting, expanding polling hours, same day registration, online voter registration in your state.  </a:t>
                      </a:r>
                      <a:endParaRPr sz="1100" u="none" cap="none" strike="noStrike">
                        <a:solidFill>
                          <a:schemeClr val="lt2"/>
                        </a:solidFill>
                        <a:latin typeface="Arial"/>
                        <a:ea typeface="Arial"/>
                        <a:cs typeface="Arial"/>
                        <a:sym typeface="Arial"/>
                      </a:endParaRPr>
                    </a:p>
                  </a:txBody>
                  <a:tcPr marT="0" marB="0" marR="0" marL="0"/>
                </a:tc>
              </a:tr>
            </a:tbl>
          </a:graphicData>
        </a:graphic>
      </p:graphicFrame>
      <p:sp>
        <p:nvSpPr>
          <p:cNvPr id="479" name="Google Shape;479;p82"/>
          <p:cNvSpPr txBox="1"/>
          <p:nvPr/>
        </p:nvSpPr>
        <p:spPr>
          <a:xfrm>
            <a:off x="4481316" y="1513827"/>
            <a:ext cx="4199700" cy="27192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4000"/>
              </a:lnSpc>
              <a:spcBef>
                <a:spcPts val="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Talk to registered voters who are not voting to help develop a community strategy to increase the number of registered voters who vote in elections, particularly in the non-presidential years. </a:t>
            </a:r>
            <a:endParaRPr/>
          </a:p>
          <a:p>
            <a:pPr indent="-342900" lvl="0" marL="342900" marR="0" rtl="0" algn="just">
              <a:lnSpc>
                <a:spcPct val="104000"/>
              </a:lnSpc>
              <a:spcBef>
                <a:spcPts val="2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Consider adopting a polling location. </a:t>
            </a:r>
            <a:endParaRPr/>
          </a:p>
          <a:p>
            <a:pPr indent="-342900" lvl="0" marL="342900" marR="0" rtl="0" algn="just">
              <a:lnSpc>
                <a:spcPct val="104000"/>
              </a:lnSpc>
              <a:spcBef>
                <a:spcPts val="2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Incorporate voter registration and education at all public events.  </a:t>
            </a:r>
            <a:endParaRPr/>
          </a:p>
          <a:p>
            <a:pPr indent="-342900" lvl="0" marL="342900" marR="0" rtl="0" algn="just">
              <a:lnSpc>
                <a:spcPct val="104000"/>
              </a:lnSpc>
              <a:spcBef>
                <a:spcPts val="2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 Learn how to track bills filed in your state legislature.   Sign up for email alerts for bills related to the census, redistricting and voting.  Create a Social Action subcommittee that will monitor bills and provide updates on their status to the chapter</a:t>
            </a:r>
            <a:r>
              <a:rPr b="0" i="0" lang="en" sz="1800" u="none" cap="none" strike="noStrike">
                <a:solidFill>
                  <a:srgbClr val="000000"/>
                </a:solidFill>
                <a:latin typeface="Arial"/>
                <a:ea typeface="Arial"/>
                <a:cs typeface="Arial"/>
                <a:sym typeface="Arial"/>
              </a:rPr>
              <a:t>. </a:t>
            </a:r>
            <a:endParaRPr/>
          </a:p>
          <a:p>
            <a:pPr indent="-273050" lvl="0" marL="342900" marR="0" rtl="0" algn="just">
              <a:lnSpc>
                <a:spcPct val="104000"/>
              </a:lnSpc>
              <a:spcBef>
                <a:spcPts val="20"/>
              </a:spcBef>
              <a:spcAft>
                <a:spcPts val="0"/>
              </a:spcAft>
              <a:buClr>
                <a:srgbClr val="C00000"/>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descr="A gavel and a sign on a table&#10;&#10;Description automatically generated" id="480" name="Google Shape;480;p82"/>
          <p:cNvPicPr preferRelativeResize="0"/>
          <p:nvPr/>
        </p:nvPicPr>
        <p:blipFill rotWithShape="1">
          <a:blip r:embed="rId3">
            <a:alphaModFix/>
          </a:blip>
          <a:srcRect b="0" l="0" r="0" t="0"/>
          <a:stretch/>
        </p:blipFill>
        <p:spPr>
          <a:xfrm>
            <a:off x="1482014" y="4005225"/>
            <a:ext cx="2130747" cy="10246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83"/>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lang="en" sz="4000">
                <a:solidFill>
                  <a:schemeClr val="lt1"/>
                </a:solidFill>
                <a:latin typeface="Arial"/>
                <a:ea typeface="Arial"/>
                <a:cs typeface="Arial"/>
                <a:sym typeface="Arial"/>
              </a:rPr>
              <a:t>Education</a:t>
            </a:r>
            <a:endParaRPr b="1" sz="4000">
              <a:solidFill>
                <a:schemeClr val="lt1"/>
              </a:solidFill>
              <a:latin typeface="Arial"/>
              <a:ea typeface="Arial"/>
              <a:cs typeface="Arial"/>
              <a:sym typeface="Arial"/>
            </a:endParaRPr>
          </a:p>
        </p:txBody>
      </p:sp>
      <p:sp>
        <p:nvSpPr>
          <p:cNvPr id="486" name="Google Shape;486;p83"/>
          <p:cNvSpPr txBox="1"/>
          <p:nvPr>
            <p:ph idx="2" type="body"/>
          </p:nvPr>
        </p:nvSpPr>
        <p:spPr>
          <a:xfrm>
            <a:off x="5174550" y="1028922"/>
            <a:ext cx="3806100" cy="3416400"/>
          </a:xfrm>
          <a:prstGeom prst="rect">
            <a:avLst/>
          </a:prstGeom>
          <a:noFill/>
          <a:ln>
            <a:noFill/>
          </a:ln>
        </p:spPr>
        <p:txBody>
          <a:bodyPr anchorCtr="0" anchor="t" bIns="91425" lIns="91425" spcFirstLastPara="1" rIns="91425" wrap="square" tIns="91425">
            <a:normAutofit/>
          </a:bodyPr>
          <a:lstStyle/>
          <a:p>
            <a:pPr indent="0" lvl="0" marL="786130" marR="0" rtl="0" algn="l">
              <a:lnSpc>
                <a:spcPct val="107000"/>
              </a:lnSpc>
              <a:spcBef>
                <a:spcPts val="0"/>
              </a:spcBef>
              <a:spcAft>
                <a:spcPts val="0"/>
              </a:spcAft>
              <a:buSzPts val="1500"/>
              <a:buNone/>
            </a:pPr>
            <a:r>
              <a:rPr b="1" lang="en" sz="1800">
                <a:solidFill>
                  <a:srgbClr val="B12028"/>
                </a:solidFill>
                <a:latin typeface="Calibri"/>
                <a:ea typeface="Calibri"/>
                <a:cs typeface="Calibri"/>
                <a:sym typeface="Calibri"/>
              </a:rPr>
              <a:t>ACTIONS TO TAKE  </a:t>
            </a:r>
            <a:endParaRPr/>
          </a:p>
        </p:txBody>
      </p:sp>
      <p:sp>
        <p:nvSpPr>
          <p:cNvPr id="487" name="Google Shape;487;p83"/>
          <p:cNvSpPr txBox="1"/>
          <p:nvPr/>
        </p:nvSpPr>
        <p:spPr>
          <a:xfrm>
            <a:off x="-302949" y="1138275"/>
            <a:ext cx="4572000" cy="369300"/>
          </a:xfrm>
          <a:prstGeom prst="rect">
            <a:avLst/>
          </a:prstGeom>
          <a:noFill/>
          <a:ln>
            <a:noFill/>
          </a:ln>
        </p:spPr>
        <p:txBody>
          <a:bodyPr anchorCtr="0" anchor="t" bIns="45700" lIns="91425" spcFirstLastPara="1" rIns="91425" wrap="square" tIns="45700">
            <a:spAutoFit/>
          </a:bodyPr>
          <a:lstStyle/>
          <a:p>
            <a:pPr indent="-6350" lvl="0" marL="792480" marR="0" rtl="0" algn="ctr">
              <a:lnSpc>
                <a:spcPct val="107000"/>
              </a:lnSpc>
              <a:spcBef>
                <a:spcPts val="0"/>
              </a:spcBef>
              <a:spcAft>
                <a:spcPts val="0"/>
              </a:spcAft>
              <a:buNone/>
            </a:pPr>
            <a:r>
              <a:rPr b="1" i="0" lang="en" sz="1800" u="none" cap="none" strike="noStrike">
                <a:solidFill>
                  <a:schemeClr val="dk1"/>
                </a:solidFill>
                <a:latin typeface="Calibri"/>
                <a:ea typeface="Calibri"/>
                <a:cs typeface="Calibri"/>
                <a:sym typeface="Calibri"/>
              </a:rPr>
              <a:t>ADVOCACY FOCUS </a:t>
            </a:r>
            <a:endParaRPr/>
          </a:p>
        </p:txBody>
      </p:sp>
      <p:sp>
        <p:nvSpPr>
          <p:cNvPr id="488" name="Google Shape;488;p83"/>
          <p:cNvSpPr txBox="1"/>
          <p:nvPr/>
        </p:nvSpPr>
        <p:spPr>
          <a:xfrm>
            <a:off x="5058441" y="1513827"/>
            <a:ext cx="3922200" cy="1818900"/>
          </a:xfrm>
          <a:prstGeom prst="rect">
            <a:avLst/>
          </a:prstGeom>
          <a:noFill/>
          <a:ln>
            <a:noFill/>
          </a:ln>
        </p:spPr>
        <p:txBody>
          <a:bodyPr anchorCtr="0" anchor="t" bIns="45700" lIns="91425" spcFirstLastPara="1" rIns="91425" wrap="square" tIns="45700">
            <a:spAutoFit/>
          </a:bodyPr>
          <a:lstStyle/>
          <a:p>
            <a:pPr indent="-285750" lvl="1" marL="285750" marR="0" rtl="0" algn="just">
              <a:lnSpc>
                <a:spcPct val="104000"/>
              </a:lnSpc>
              <a:spcBef>
                <a:spcPts val="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 Ensure your chapter members and community  members vote in School Board or Board of Education elections. </a:t>
            </a:r>
            <a:endParaRPr/>
          </a:p>
          <a:p>
            <a:pPr indent="-342900" lvl="0" marL="342900" marR="0" rtl="0" algn="just">
              <a:lnSpc>
                <a:spcPct val="104000"/>
              </a:lnSpc>
              <a:spcBef>
                <a:spcPts val="2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Educate the community about efforts to remove Black history from school curriculums. </a:t>
            </a:r>
            <a:endParaRPr/>
          </a:p>
          <a:p>
            <a:pPr indent="-342900" lvl="0" marL="342900" marR="0" rtl="0" algn="just">
              <a:lnSpc>
                <a:spcPct val="104000"/>
              </a:lnSpc>
              <a:spcBef>
                <a:spcPts val="20"/>
              </a:spcBef>
              <a:spcAft>
                <a:spcPts val="0"/>
              </a:spcAft>
              <a:buClr>
                <a:srgbClr val="C00000"/>
              </a:buClr>
              <a:buSzPts val="1100"/>
              <a:buFont typeface="Arial"/>
              <a:buChar char="•"/>
            </a:pPr>
            <a:r>
              <a:rPr b="0" i="0" lang="en" sz="1200" u="none" cap="none" strike="noStrike">
                <a:solidFill>
                  <a:srgbClr val="000000"/>
                </a:solidFill>
                <a:latin typeface="Arial"/>
                <a:ea typeface="Arial"/>
                <a:cs typeface="Arial"/>
                <a:sym typeface="Arial"/>
              </a:rPr>
              <a:t>Engage with school boards, Departments of Education and legislatures, as appropriate, to monitor any attempts to alter the curriculum by removing Black history.  </a:t>
            </a:r>
            <a:endParaRPr/>
          </a:p>
        </p:txBody>
      </p:sp>
      <p:sp>
        <p:nvSpPr>
          <p:cNvPr id="489" name="Google Shape;489;p83"/>
          <p:cNvSpPr txBox="1"/>
          <p:nvPr/>
        </p:nvSpPr>
        <p:spPr>
          <a:xfrm>
            <a:off x="245603" y="1513827"/>
            <a:ext cx="4723200" cy="8928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Advocate for investments in school infrastructure and resource equity</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490" name="Google Shape;490;p83"/>
          <p:cNvGraphicFramePr/>
          <p:nvPr/>
        </p:nvGraphicFramePr>
        <p:xfrm>
          <a:off x="335301" y="2106138"/>
          <a:ext cx="3000000" cy="3000000"/>
        </p:xfrm>
        <a:graphic>
          <a:graphicData uri="http://schemas.openxmlformats.org/drawingml/2006/table">
            <a:tbl>
              <a:tblPr bandRow="1" firstCol="1" firstRow="1">
                <a:noFill/>
                <a:tableStyleId>{FCAF0447-6A92-4D7E-A52E-D44D067F7A73}</a:tableStyleId>
              </a:tblPr>
              <a:tblGrid>
                <a:gridCol w="4326400"/>
              </a:tblGrid>
              <a:tr h="163200">
                <a:tc>
                  <a:txBody>
                    <a:bodyPr/>
                    <a:lstStyle/>
                    <a:p>
                      <a:pPr indent="-171450" lvl="0" marL="171450" marR="0" rtl="0" algn="just">
                        <a:lnSpc>
                          <a:spcPct val="107000"/>
                        </a:lnSpc>
                        <a:spcBef>
                          <a:spcPts val="0"/>
                        </a:spcBef>
                        <a:spcAft>
                          <a:spcPts val="0"/>
                        </a:spcAft>
                        <a:buClr>
                          <a:srgbClr val="000000"/>
                        </a:buClr>
                        <a:buSzPts val="1200"/>
                        <a:buFont typeface="Arial"/>
                        <a:buChar char="•"/>
                      </a:pPr>
                      <a:r>
                        <a:rPr lang="en" sz="1200" u="none" cap="none" strike="noStrike">
                          <a:solidFill>
                            <a:schemeClr val="lt2"/>
                          </a:solidFill>
                          <a:latin typeface="Arial"/>
                          <a:ea typeface="Arial"/>
                          <a:cs typeface="Arial"/>
                          <a:sym typeface="Arial"/>
                        </a:rPr>
                        <a:t>Address the erasure of Black history from school curriculums and the unfounded attacks on </a:t>
                      </a:r>
                      <a:r>
                        <a:rPr b="1" i="0" lang="en" sz="1200" u="none" cap="none" strike="noStrike">
                          <a:solidFill>
                            <a:schemeClr val="lt2"/>
                          </a:solidFill>
                          <a:latin typeface="Arial"/>
                          <a:ea typeface="Arial"/>
                          <a:cs typeface="Arial"/>
                          <a:sym typeface="Arial"/>
                        </a:rPr>
                        <a:t>Critical Race Theory. </a:t>
                      </a:r>
                      <a:endParaRPr/>
                    </a:p>
                    <a:p>
                      <a:pPr indent="-101600" lvl="0" marL="171450" marR="0" rtl="0" algn="just">
                        <a:lnSpc>
                          <a:spcPct val="107000"/>
                        </a:lnSpc>
                        <a:spcBef>
                          <a:spcPts val="0"/>
                        </a:spcBef>
                        <a:spcAft>
                          <a:spcPts val="0"/>
                        </a:spcAft>
                        <a:buClr>
                          <a:srgbClr val="000000"/>
                        </a:buClr>
                        <a:buSzPts val="1100"/>
                        <a:buFont typeface="Arial"/>
                        <a:buNone/>
                      </a:pPr>
                      <a:r>
                        <a:t/>
                      </a:r>
                      <a:endParaRPr sz="1100" u="none" cap="none" strike="noStrike">
                        <a:solidFill>
                          <a:schemeClr val="lt2"/>
                        </a:solidFill>
                        <a:latin typeface="Calibri"/>
                        <a:ea typeface="Calibri"/>
                        <a:cs typeface="Calibri"/>
                        <a:sym typeface="Calibri"/>
                      </a:endParaRPr>
                    </a:p>
                  </a:txBody>
                  <a:tcPr marT="0" marB="0" marR="0" marL="0"/>
                </a:tc>
              </a:tr>
            </a:tbl>
          </a:graphicData>
        </a:graphic>
      </p:graphicFrame>
      <p:pic>
        <p:nvPicPr>
          <p:cNvPr descr="A close-up of words&#10;&#10;Description automatically generated" id="491" name="Google Shape;491;p83"/>
          <p:cNvPicPr preferRelativeResize="0"/>
          <p:nvPr/>
        </p:nvPicPr>
        <p:blipFill rotWithShape="1">
          <a:blip r:embed="rId3">
            <a:alphaModFix/>
          </a:blip>
          <a:srcRect b="0" l="0" r="0" t="0"/>
          <a:stretch/>
        </p:blipFill>
        <p:spPr>
          <a:xfrm>
            <a:off x="335301" y="2998690"/>
            <a:ext cx="4326397" cy="194868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4"/>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4"/>
          <p:cNvSpPr txBox="1"/>
          <p:nvPr>
            <p:ph idx="1" type="body"/>
          </p:nvPr>
        </p:nvSpPr>
        <p:spPr>
          <a:xfrm>
            <a:off x="311700" y="1017800"/>
            <a:ext cx="8520600" cy="3812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Committee Reports</a:t>
            </a:r>
            <a:endParaRPr sz="1600"/>
          </a:p>
          <a:p>
            <a:pPr indent="-330200" lvl="0" marL="457200" rtl="0" algn="l">
              <a:spcBef>
                <a:spcPts val="0"/>
              </a:spcBef>
              <a:spcAft>
                <a:spcPts val="0"/>
              </a:spcAft>
              <a:buSzPts val="1600"/>
              <a:buChar char="ᅀ"/>
            </a:pPr>
            <a:r>
              <a:rPr b="1" lang="en" sz="1600"/>
              <a:t>Standing Committee</a:t>
            </a:r>
            <a:endParaRPr b="1" sz="1600"/>
          </a:p>
          <a:p>
            <a:pPr indent="-330200" lvl="1" marL="914400" rtl="0" algn="l">
              <a:spcBef>
                <a:spcPts val="0"/>
              </a:spcBef>
              <a:spcAft>
                <a:spcPts val="0"/>
              </a:spcAft>
              <a:buSzPts val="1600"/>
              <a:buChar char="○"/>
            </a:pPr>
            <a:r>
              <a:rPr b="1" lang="en" sz="1600"/>
              <a:t>Internal Audit</a:t>
            </a:r>
            <a:endParaRPr b="1" sz="1600"/>
          </a:p>
          <a:p>
            <a:pPr indent="-330200" lvl="1" marL="914400" rtl="0" algn="l">
              <a:spcBef>
                <a:spcPts val="0"/>
              </a:spcBef>
              <a:spcAft>
                <a:spcPts val="0"/>
              </a:spcAft>
              <a:buSzPts val="1600"/>
              <a:buChar char="○"/>
            </a:pPr>
            <a:r>
              <a:rPr lang="en" sz="1600"/>
              <a:t>Ways and Means </a:t>
            </a:r>
            <a:endParaRPr sz="1600"/>
          </a:p>
          <a:p>
            <a:pPr indent="-330200" lvl="1" marL="914400" rtl="0" algn="l">
              <a:spcBef>
                <a:spcPts val="0"/>
              </a:spcBef>
              <a:spcAft>
                <a:spcPts val="0"/>
              </a:spcAft>
              <a:buSzPts val="1600"/>
              <a:buChar char="○"/>
            </a:pPr>
            <a:r>
              <a:rPr lang="en" sz="1600"/>
              <a:t>Executive C</a:t>
            </a:r>
            <a:r>
              <a:rPr lang="en" sz="1600"/>
              <a:t>ommittee</a:t>
            </a:r>
            <a:endParaRPr sz="1600"/>
          </a:p>
          <a:p>
            <a:pPr indent="-330200" lvl="0" marL="457200" rtl="0" algn="l">
              <a:spcBef>
                <a:spcPts val="0"/>
              </a:spcBef>
              <a:spcAft>
                <a:spcPts val="0"/>
              </a:spcAft>
              <a:buSzPts val="1600"/>
              <a:buChar char="ᅀ"/>
            </a:pPr>
            <a:r>
              <a:rPr lang="en" sz="1600"/>
              <a:t>Unfinished Business </a:t>
            </a:r>
            <a:endParaRPr sz="1600"/>
          </a:p>
          <a:p>
            <a:pPr indent="-330200" lvl="0" marL="457200" rtl="0" algn="l">
              <a:spcBef>
                <a:spcPts val="0"/>
              </a:spcBef>
              <a:spcAft>
                <a:spcPts val="0"/>
              </a:spcAft>
              <a:buSzPts val="1600"/>
              <a:buChar char="ᅀ"/>
            </a:pPr>
            <a:r>
              <a:rPr lang="en" sz="1600"/>
              <a:t>New Business</a:t>
            </a:r>
            <a:endParaRPr sz="1600"/>
          </a:p>
          <a:p>
            <a:pPr indent="-330200" lvl="1" marL="914400" rtl="0" algn="l">
              <a:spcBef>
                <a:spcPts val="0"/>
              </a:spcBef>
              <a:spcAft>
                <a:spcPts val="0"/>
              </a:spcAft>
              <a:buSzPts val="1600"/>
              <a:buChar char="○"/>
            </a:pPr>
            <a:r>
              <a:rPr lang="en" sz="1600"/>
              <a:t>Community Partnership</a:t>
            </a:r>
            <a:endParaRPr sz="1600"/>
          </a:p>
          <a:p>
            <a:pPr indent="-330200" lvl="0" marL="457200" rtl="0" algn="l">
              <a:spcBef>
                <a:spcPts val="0"/>
              </a:spcBef>
              <a:spcAft>
                <a:spcPts val="0"/>
              </a:spcAft>
              <a:buSzPts val="1600"/>
              <a:buChar char="ᅀ"/>
            </a:pPr>
            <a:r>
              <a:rPr lang="en" sz="1600"/>
              <a:t>Physical and Mental Health Moment</a:t>
            </a:r>
            <a:endParaRPr sz="1600"/>
          </a:p>
          <a:p>
            <a:pPr indent="-330200" lvl="0" marL="457200" rtl="0" algn="l">
              <a:spcBef>
                <a:spcPts val="0"/>
              </a:spcBef>
              <a:spcAft>
                <a:spcPts val="0"/>
              </a:spcAft>
              <a:buSzPts val="1600"/>
              <a:buChar char="ᅀ"/>
            </a:pPr>
            <a:r>
              <a:rPr lang="en" sz="1600"/>
              <a:t>Adjournment</a:t>
            </a:r>
            <a:endParaRPr sz="1600"/>
          </a:p>
        </p:txBody>
      </p:sp>
      <p:sp>
        <p:nvSpPr>
          <p:cNvPr id="498" name="Google Shape;498;p84"/>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5"/>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Internal Audit</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504" name="Google Shape;504;p85"/>
          <p:cNvSpPr txBox="1"/>
          <p:nvPr/>
        </p:nvSpPr>
        <p:spPr>
          <a:xfrm>
            <a:off x="1549800" y="4302800"/>
            <a:ext cx="47097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Montserrat"/>
                <a:ea typeface="Montserrat"/>
                <a:cs typeface="Montserrat"/>
                <a:sym typeface="Montserrat"/>
              </a:rPr>
              <a:t>Chair:  Soror Sophia </a:t>
            </a:r>
            <a:r>
              <a:rPr lang="en" sz="1900">
                <a:solidFill>
                  <a:schemeClr val="lt1"/>
                </a:solidFill>
                <a:latin typeface="Montserrat"/>
                <a:ea typeface="Montserrat"/>
                <a:cs typeface="Montserrat"/>
                <a:sym typeface="Montserrat"/>
              </a:rPr>
              <a:t>Williams</a:t>
            </a:r>
            <a:endParaRPr sz="1900">
              <a:solidFill>
                <a:schemeClr val="lt1"/>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6"/>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lang="en" sz="1800">
                <a:latin typeface="Arial"/>
                <a:ea typeface="Arial"/>
                <a:cs typeface="Arial"/>
                <a:sym typeface="Arial"/>
              </a:rPr>
              <a:t>4th Quarter - Internal Audit </a:t>
            </a:r>
            <a:br>
              <a:rPr lang="en" sz="1800">
                <a:latin typeface="Arial"/>
                <a:ea typeface="Arial"/>
                <a:cs typeface="Arial"/>
                <a:sym typeface="Arial"/>
              </a:rPr>
            </a:br>
            <a:r>
              <a:rPr lang="en" sz="1800">
                <a:latin typeface="Arial"/>
                <a:ea typeface="Arial"/>
                <a:cs typeface="Arial"/>
                <a:sym typeface="Arial"/>
              </a:rPr>
              <a:t>April 1, 2023 – June 30, 2023	</a:t>
            </a:r>
            <a:endParaRPr/>
          </a:p>
        </p:txBody>
      </p:sp>
      <p:sp>
        <p:nvSpPr>
          <p:cNvPr id="510" name="Google Shape;510;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2162"/>
              <a:buNone/>
            </a:pPr>
            <a:r>
              <a:rPr b="1" lang="en" sz="1900">
                <a:latin typeface="Arial"/>
                <a:ea typeface="Arial"/>
                <a:cs typeface="Arial"/>
                <a:sym typeface="Arial"/>
              </a:rPr>
              <a:t>Val</a:t>
            </a:r>
            <a:r>
              <a:rPr b="1" lang="en" sz="1900">
                <a:solidFill>
                  <a:srgbClr val="302300"/>
                </a:solidFill>
                <a:latin typeface="Arial"/>
                <a:ea typeface="Arial"/>
                <a:cs typeface="Arial"/>
                <a:sym typeface="Arial"/>
              </a:rPr>
              <a:t>id</a:t>
            </a:r>
            <a:r>
              <a:rPr b="1" lang="en" sz="1900">
                <a:latin typeface="Arial"/>
                <a:ea typeface="Arial"/>
                <a:cs typeface="Arial"/>
                <a:sym typeface="Arial"/>
              </a:rPr>
              <a:t>ations</a:t>
            </a:r>
            <a:r>
              <a:rPr lang="en" sz="1900">
                <a:solidFill>
                  <a:srgbClr val="302300"/>
                </a:solidFill>
                <a:latin typeface="Arial"/>
                <a:ea typeface="Arial"/>
                <a:cs typeface="Arial"/>
                <a:sym typeface="Arial"/>
              </a:rPr>
              <a:t>:</a:t>
            </a:r>
            <a:r>
              <a:rPr lang="en" sz="1800">
                <a:solidFill>
                  <a:srgbClr val="302300"/>
                </a:solidFill>
                <a:latin typeface="Arial"/>
                <a:ea typeface="Arial"/>
                <a:cs typeface="Arial"/>
                <a:sym typeface="Arial"/>
              </a:rPr>
              <a:t> </a:t>
            </a:r>
            <a:endParaRPr/>
          </a:p>
          <a:p>
            <a:pPr indent="0" lvl="0" marL="0" rtl="0" algn="l">
              <a:lnSpc>
                <a:spcPct val="115000"/>
              </a:lnSpc>
              <a:spcBef>
                <a:spcPts val="1200"/>
              </a:spcBef>
              <a:spcAft>
                <a:spcPts val="0"/>
              </a:spcAft>
              <a:buSzPts val="2162"/>
              <a:buNone/>
            </a:pPr>
            <a:r>
              <a:rPr lang="en" sz="1200">
                <a:solidFill>
                  <a:srgbClr val="FF0000"/>
                </a:solidFill>
                <a:latin typeface="Arial"/>
                <a:ea typeface="Arial"/>
                <a:cs typeface="Arial"/>
                <a:sym typeface="Arial"/>
              </a:rPr>
              <a:t>∆</a:t>
            </a:r>
            <a:r>
              <a:rPr lang="en" sz="1200">
                <a:latin typeface="Arial"/>
                <a:ea typeface="Arial"/>
                <a:cs typeface="Arial"/>
                <a:sym typeface="Arial"/>
              </a:rPr>
              <a:t> </a:t>
            </a:r>
            <a:r>
              <a:rPr lang="en" sz="1500">
                <a:latin typeface="Arial"/>
                <a:ea typeface="Arial"/>
                <a:cs typeface="Arial"/>
                <a:sym typeface="Arial"/>
              </a:rPr>
              <a:t>50% - Receipts </a:t>
            </a:r>
            <a:r>
              <a:rPr lang="en" sz="1300">
                <a:latin typeface="Arial"/>
                <a:ea typeface="Arial"/>
                <a:cs typeface="Arial"/>
                <a:sym typeface="Arial"/>
              </a:rPr>
              <a:t>(67)</a:t>
            </a:r>
            <a:endParaRPr sz="1300">
              <a:latin typeface="Arial"/>
              <a:ea typeface="Arial"/>
              <a:cs typeface="Arial"/>
              <a:sym typeface="Arial"/>
            </a:endParaRPr>
          </a:p>
          <a:p>
            <a:pPr indent="0" lvl="0" marL="0" rtl="0" algn="l">
              <a:lnSpc>
                <a:spcPct val="115000"/>
              </a:lnSpc>
              <a:spcBef>
                <a:spcPts val="1200"/>
              </a:spcBef>
              <a:spcAft>
                <a:spcPts val="0"/>
              </a:spcAft>
              <a:buSzPts val="2162"/>
              <a:buNone/>
            </a:pPr>
            <a:r>
              <a:rPr lang="en" sz="1200">
                <a:solidFill>
                  <a:srgbClr val="FF0000"/>
                </a:solidFill>
                <a:latin typeface="Arial"/>
                <a:ea typeface="Arial"/>
                <a:cs typeface="Arial"/>
                <a:sym typeface="Arial"/>
              </a:rPr>
              <a:t>∆</a:t>
            </a:r>
            <a:r>
              <a:rPr lang="en" sz="1200">
                <a:latin typeface="Arial"/>
                <a:ea typeface="Arial"/>
                <a:cs typeface="Arial"/>
                <a:sym typeface="Arial"/>
              </a:rPr>
              <a:t> </a:t>
            </a:r>
            <a:r>
              <a:rPr lang="en" sz="1500">
                <a:latin typeface="Arial"/>
                <a:ea typeface="Arial"/>
                <a:cs typeface="Arial"/>
                <a:sym typeface="Arial"/>
              </a:rPr>
              <a:t>10% - Non-check disbursed (9)</a:t>
            </a:r>
            <a:endParaRPr sz="1200">
              <a:latin typeface="Arial"/>
              <a:ea typeface="Arial"/>
              <a:cs typeface="Arial"/>
              <a:sym typeface="Arial"/>
            </a:endParaRPr>
          </a:p>
          <a:p>
            <a:pPr indent="0" lvl="0" marL="0" rtl="0" algn="l">
              <a:lnSpc>
                <a:spcPct val="115000"/>
              </a:lnSpc>
              <a:spcBef>
                <a:spcPts val="1200"/>
              </a:spcBef>
              <a:spcAft>
                <a:spcPts val="0"/>
              </a:spcAft>
              <a:buSzPts val="2162"/>
              <a:buNone/>
            </a:pPr>
            <a:r>
              <a:rPr lang="en" sz="1200">
                <a:solidFill>
                  <a:srgbClr val="FF0000"/>
                </a:solidFill>
                <a:latin typeface="Arial"/>
                <a:ea typeface="Arial"/>
                <a:cs typeface="Arial"/>
                <a:sym typeface="Arial"/>
              </a:rPr>
              <a:t>∆</a:t>
            </a:r>
            <a:r>
              <a:rPr lang="en" sz="1200">
                <a:solidFill>
                  <a:srgbClr val="302300"/>
                </a:solidFill>
                <a:latin typeface="Arial"/>
                <a:ea typeface="Arial"/>
                <a:cs typeface="Arial"/>
                <a:sym typeface="Arial"/>
              </a:rPr>
              <a:t> </a:t>
            </a:r>
            <a:r>
              <a:rPr lang="en" sz="1500">
                <a:solidFill>
                  <a:srgbClr val="302300"/>
                </a:solidFill>
                <a:latin typeface="Arial"/>
                <a:ea typeface="Arial"/>
                <a:cs typeface="Arial"/>
                <a:sym typeface="Arial"/>
              </a:rPr>
              <a:t>25% - Checks disbursed </a:t>
            </a:r>
            <a:r>
              <a:rPr lang="en" sz="1300">
                <a:latin typeface="Arial"/>
                <a:ea typeface="Arial"/>
                <a:cs typeface="Arial"/>
                <a:sym typeface="Arial"/>
              </a:rPr>
              <a:t>(22)</a:t>
            </a:r>
            <a:endParaRPr sz="1300">
              <a:latin typeface="Arial"/>
              <a:ea typeface="Arial"/>
              <a:cs typeface="Arial"/>
              <a:sym typeface="Arial"/>
            </a:endParaRPr>
          </a:p>
          <a:p>
            <a:pPr indent="0" lvl="0" marL="0" rtl="0" algn="l">
              <a:lnSpc>
                <a:spcPct val="115000"/>
              </a:lnSpc>
              <a:spcBef>
                <a:spcPts val="1200"/>
              </a:spcBef>
              <a:spcAft>
                <a:spcPts val="0"/>
              </a:spcAft>
              <a:buSzPts val="2162"/>
              <a:buNone/>
            </a:pPr>
            <a:r>
              <a:rPr lang="en" sz="1200">
                <a:solidFill>
                  <a:srgbClr val="FF0000"/>
                </a:solidFill>
                <a:latin typeface="Arial"/>
                <a:ea typeface="Arial"/>
                <a:cs typeface="Arial"/>
                <a:sym typeface="Arial"/>
              </a:rPr>
              <a:t>∆ </a:t>
            </a:r>
            <a:r>
              <a:rPr lang="en" sz="1500">
                <a:latin typeface="Arial"/>
                <a:ea typeface="Arial"/>
                <a:cs typeface="Arial"/>
                <a:sym typeface="Arial"/>
              </a:rPr>
              <a:t>100% - Membership dues </a:t>
            </a:r>
            <a:r>
              <a:rPr lang="en" sz="1300">
                <a:latin typeface="Arial"/>
                <a:ea typeface="Arial"/>
                <a:cs typeface="Arial"/>
                <a:sym typeface="Arial"/>
              </a:rPr>
              <a:t>(48) </a:t>
            </a:r>
            <a:endParaRPr sz="1200">
              <a:latin typeface="Arial"/>
              <a:ea typeface="Arial"/>
              <a:cs typeface="Arial"/>
              <a:sym typeface="Arial"/>
            </a:endParaRPr>
          </a:p>
          <a:p>
            <a:pPr indent="0" lvl="0" marL="0" rtl="0" algn="l">
              <a:lnSpc>
                <a:spcPct val="115000"/>
              </a:lnSpc>
              <a:spcBef>
                <a:spcPts val="1200"/>
              </a:spcBef>
              <a:spcAft>
                <a:spcPts val="0"/>
              </a:spcAft>
              <a:buSzPts val="2162"/>
              <a:buNone/>
            </a:pPr>
            <a:r>
              <a:rPr lang="en" sz="1800">
                <a:solidFill>
                  <a:srgbClr val="302300"/>
                </a:solidFill>
                <a:latin typeface="Arial"/>
                <a:ea typeface="Arial"/>
                <a:cs typeface="Arial"/>
                <a:sym typeface="Arial"/>
              </a:rPr>
              <a:t>Total Disbursements (expenses) = </a:t>
            </a:r>
            <a:r>
              <a:rPr lang="en" sz="1800">
                <a:solidFill>
                  <a:srgbClr val="FF0000"/>
                </a:solidFill>
                <a:latin typeface="Arial"/>
                <a:ea typeface="Arial"/>
                <a:cs typeface="Arial"/>
                <a:sym typeface="Arial"/>
              </a:rPr>
              <a:t>$27,040.93 </a:t>
            </a:r>
            <a:endParaRPr sz="1800">
              <a:solidFill>
                <a:srgbClr val="FF0000"/>
              </a:solidFill>
              <a:latin typeface="Arial"/>
              <a:ea typeface="Arial"/>
              <a:cs typeface="Arial"/>
              <a:sym typeface="Arial"/>
            </a:endParaRPr>
          </a:p>
          <a:p>
            <a:pPr indent="0" lvl="0" marL="0" rtl="0" algn="l">
              <a:lnSpc>
                <a:spcPct val="115000"/>
              </a:lnSpc>
              <a:spcBef>
                <a:spcPts val="1200"/>
              </a:spcBef>
              <a:spcAft>
                <a:spcPts val="0"/>
              </a:spcAft>
              <a:buSzPts val="2162"/>
              <a:buNone/>
            </a:pPr>
            <a:r>
              <a:rPr lang="en" sz="1800">
                <a:solidFill>
                  <a:srgbClr val="302300"/>
                </a:solidFill>
                <a:latin typeface="Arial"/>
                <a:ea typeface="Arial"/>
                <a:cs typeface="Arial"/>
                <a:sym typeface="Arial"/>
              </a:rPr>
              <a:t>Gross Receipts (revenue) =</a:t>
            </a:r>
            <a:r>
              <a:rPr lang="en" sz="1800">
                <a:solidFill>
                  <a:srgbClr val="FF0000"/>
                </a:solidFill>
                <a:latin typeface="Arial"/>
                <a:ea typeface="Arial"/>
                <a:cs typeface="Arial"/>
                <a:sym typeface="Arial"/>
              </a:rPr>
              <a:t> $128,747.31  </a:t>
            </a:r>
            <a:endParaRPr sz="1800">
              <a:solidFill>
                <a:srgbClr val="FF0000"/>
              </a:solidFill>
              <a:latin typeface="Arial"/>
              <a:ea typeface="Arial"/>
              <a:cs typeface="Arial"/>
              <a:sym typeface="Arial"/>
            </a:endParaRPr>
          </a:p>
          <a:p>
            <a:pPr indent="0" lvl="0" marL="0" rtl="0" algn="l">
              <a:lnSpc>
                <a:spcPct val="115000"/>
              </a:lnSpc>
              <a:spcBef>
                <a:spcPts val="1200"/>
              </a:spcBef>
              <a:spcAft>
                <a:spcPts val="1200"/>
              </a:spcAft>
              <a:buSzPts val="2162"/>
              <a:buNone/>
            </a:pPr>
            <a:r>
              <a:rPr lang="en" sz="1800">
                <a:solidFill>
                  <a:srgbClr val="302300"/>
                </a:solidFill>
                <a:latin typeface="Arial"/>
                <a:ea typeface="Arial"/>
                <a:cs typeface="Arial"/>
                <a:sym typeface="Arial"/>
              </a:rPr>
              <a:t>Financial Members =</a:t>
            </a:r>
            <a:r>
              <a:rPr lang="en" sz="1800">
                <a:solidFill>
                  <a:srgbClr val="FF0000"/>
                </a:solidFill>
                <a:latin typeface="Arial"/>
                <a:ea typeface="Arial"/>
                <a:cs typeface="Arial"/>
                <a:sym typeface="Arial"/>
              </a:rPr>
              <a:t> 311</a:t>
            </a:r>
            <a:endParaRPr>
              <a:solidFill>
                <a:srgbClr val="FF0000"/>
              </a:solidFill>
            </a:endParaRPr>
          </a:p>
        </p:txBody>
      </p:sp>
      <p:pic>
        <p:nvPicPr>
          <p:cNvPr descr="See the source image" id="511" name="Google Shape;511;p86"/>
          <p:cNvPicPr preferRelativeResize="0"/>
          <p:nvPr/>
        </p:nvPicPr>
        <p:blipFill rotWithShape="1">
          <a:blip r:embed="rId3">
            <a:alphaModFix/>
          </a:blip>
          <a:srcRect b="0" l="0" r="0" t="0"/>
          <a:stretch/>
        </p:blipFill>
        <p:spPr>
          <a:xfrm>
            <a:off x="5710334" y="1152475"/>
            <a:ext cx="3121966" cy="291567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7"/>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lang="en"/>
              <a:t>4th Qtr Summary Findings</a:t>
            </a:r>
            <a:endParaRPr b="1"/>
          </a:p>
        </p:txBody>
      </p:sp>
      <p:sp>
        <p:nvSpPr>
          <p:cNvPr id="517" name="Google Shape;517;p87"/>
          <p:cNvSpPr txBox="1"/>
          <p:nvPr>
            <p:ph idx="1" type="body"/>
          </p:nvPr>
        </p:nvSpPr>
        <p:spPr>
          <a:xfrm>
            <a:off x="462925" y="1138275"/>
            <a:ext cx="38061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500"/>
              <a:buNone/>
            </a:pPr>
            <a:r>
              <a:rPr lang="en" sz="1800">
                <a:solidFill>
                  <a:srgbClr val="FF0000"/>
                </a:solidFill>
                <a:latin typeface="Arial"/>
                <a:ea typeface="Arial"/>
                <a:cs typeface="Arial"/>
                <a:sym typeface="Arial"/>
              </a:rPr>
              <a:t>√ </a:t>
            </a:r>
            <a:r>
              <a:rPr lang="en" sz="1600">
                <a:solidFill>
                  <a:srgbClr val="302300"/>
                </a:solidFill>
                <a:latin typeface="Arial"/>
                <a:ea typeface="Arial"/>
                <a:cs typeface="Arial"/>
                <a:sym typeface="Arial"/>
              </a:rPr>
              <a:t>Good fiscal controls in place.</a:t>
            </a:r>
            <a:endParaRPr/>
          </a:p>
          <a:p>
            <a:pPr indent="0" lvl="0" marL="0" rtl="0" algn="ctr">
              <a:lnSpc>
                <a:spcPct val="115000"/>
              </a:lnSpc>
              <a:spcBef>
                <a:spcPts val="1200"/>
              </a:spcBef>
              <a:spcAft>
                <a:spcPts val="0"/>
              </a:spcAft>
              <a:buSzPts val="1500"/>
              <a:buNone/>
            </a:pPr>
            <a:r>
              <a:rPr lang="en" sz="1800">
                <a:solidFill>
                  <a:srgbClr val="FF0000"/>
                </a:solidFill>
                <a:latin typeface="Arial"/>
                <a:ea typeface="Arial"/>
                <a:cs typeface="Arial"/>
                <a:sym typeface="Arial"/>
              </a:rPr>
              <a:t>√ </a:t>
            </a:r>
            <a:r>
              <a:rPr lang="en" sz="1600">
                <a:solidFill>
                  <a:srgbClr val="302300"/>
                </a:solidFill>
                <a:latin typeface="Arial"/>
                <a:ea typeface="Arial"/>
                <a:cs typeface="Arial"/>
                <a:sym typeface="Arial"/>
              </a:rPr>
              <a:t>Reports correctly represent the financial status.</a:t>
            </a:r>
            <a:endParaRPr sz="1600">
              <a:solidFill>
                <a:srgbClr val="302300"/>
              </a:solidFill>
              <a:latin typeface="Arial"/>
              <a:ea typeface="Arial"/>
              <a:cs typeface="Arial"/>
              <a:sym typeface="Arial"/>
            </a:endParaRPr>
          </a:p>
          <a:p>
            <a:pPr indent="0" lvl="0" marL="0" rtl="0" algn="ctr">
              <a:lnSpc>
                <a:spcPct val="115000"/>
              </a:lnSpc>
              <a:spcBef>
                <a:spcPts val="1200"/>
              </a:spcBef>
              <a:spcAft>
                <a:spcPts val="0"/>
              </a:spcAft>
              <a:buSzPts val="1500"/>
              <a:buNone/>
            </a:pPr>
            <a:r>
              <a:rPr lang="en" sz="1800">
                <a:solidFill>
                  <a:srgbClr val="FF0000"/>
                </a:solidFill>
                <a:latin typeface="Arial"/>
                <a:ea typeface="Arial"/>
                <a:cs typeface="Arial"/>
                <a:sym typeface="Arial"/>
              </a:rPr>
              <a:t>√ </a:t>
            </a:r>
            <a:r>
              <a:rPr lang="en" sz="1600">
                <a:solidFill>
                  <a:srgbClr val="302300"/>
                </a:solidFill>
                <a:latin typeface="Arial"/>
                <a:ea typeface="Arial"/>
                <a:cs typeface="Arial"/>
                <a:sym typeface="Arial"/>
              </a:rPr>
              <a:t>Accounts were reconciled.</a:t>
            </a:r>
            <a:endParaRPr/>
          </a:p>
          <a:p>
            <a:pPr indent="0" lvl="0" marL="0" rtl="0" algn="ctr">
              <a:lnSpc>
                <a:spcPct val="115000"/>
              </a:lnSpc>
              <a:spcBef>
                <a:spcPts val="1200"/>
              </a:spcBef>
              <a:spcAft>
                <a:spcPts val="1200"/>
              </a:spcAft>
              <a:buSzPts val="1500"/>
              <a:buNone/>
            </a:pPr>
            <a:r>
              <a:rPr lang="en" sz="1800">
                <a:solidFill>
                  <a:srgbClr val="FF0000"/>
                </a:solidFill>
                <a:latin typeface="Arial"/>
                <a:ea typeface="Arial"/>
                <a:cs typeface="Arial"/>
                <a:sym typeface="Arial"/>
              </a:rPr>
              <a:t>√ </a:t>
            </a:r>
            <a:r>
              <a:rPr lang="en" sz="1600">
                <a:solidFill>
                  <a:srgbClr val="302300"/>
                </a:solidFill>
                <a:latin typeface="Arial"/>
                <a:ea typeface="Arial"/>
                <a:cs typeface="Arial"/>
                <a:sym typeface="Arial"/>
              </a:rPr>
              <a:t>Balances are accurate as of June 30, 2023.</a:t>
            </a:r>
            <a:endParaRPr>
              <a:solidFill>
                <a:srgbClr val="302300"/>
              </a:solidFill>
            </a:endParaRPr>
          </a:p>
        </p:txBody>
      </p:sp>
      <p:sp>
        <p:nvSpPr>
          <p:cNvPr id="518" name="Google Shape;518;p87"/>
          <p:cNvSpPr txBox="1"/>
          <p:nvPr>
            <p:ph idx="2" type="body"/>
          </p:nvPr>
        </p:nvSpPr>
        <p:spPr>
          <a:xfrm>
            <a:off x="4874950" y="1138275"/>
            <a:ext cx="38061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500"/>
              <a:buNone/>
            </a:pPr>
            <a:r>
              <a:t/>
            </a:r>
            <a:endParaRPr/>
          </a:p>
        </p:txBody>
      </p:sp>
      <p:pic>
        <p:nvPicPr>
          <p:cNvPr descr="See the source image" id="519" name="Google Shape;519;p87"/>
          <p:cNvPicPr preferRelativeResize="0"/>
          <p:nvPr/>
        </p:nvPicPr>
        <p:blipFill rotWithShape="1">
          <a:blip r:embed="rId3">
            <a:alphaModFix/>
          </a:blip>
          <a:srcRect b="0" l="0" r="0" t="0"/>
          <a:stretch/>
        </p:blipFill>
        <p:spPr>
          <a:xfrm>
            <a:off x="5299788" y="1212980"/>
            <a:ext cx="3680861" cy="29026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8"/>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b="1" lang="en"/>
              <a:t>OVERALL FINDINGS</a:t>
            </a:r>
            <a:endParaRPr b="1"/>
          </a:p>
        </p:txBody>
      </p:sp>
      <p:sp>
        <p:nvSpPr>
          <p:cNvPr id="525" name="Google Shape;525;p88"/>
          <p:cNvSpPr txBox="1"/>
          <p:nvPr/>
        </p:nvSpPr>
        <p:spPr>
          <a:xfrm>
            <a:off x="690465" y="1875453"/>
            <a:ext cx="41241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 sz="2000" u="none" cap="none" strike="noStrike">
                <a:solidFill>
                  <a:schemeClr val="dk1"/>
                </a:solidFill>
                <a:latin typeface="Bell MT"/>
                <a:ea typeface="Bell MT"/>
                <a:cs typeface="Bell MT"/>
                <a:sym typeface="Bell MT"/>
              </a:rPr>
              <a:t>Austin Alumnae chapter has satisfactory financial internal controls, and the review supports the existence and utilization of these controls.</a:t>
            </a:r>
            <a:endParaRPr b="1" i="1" sz="2000" u="none" cap="none" strike="noStrike">
              <a:solidFill>
                <a:schemeClr val="dk1"/>
              </a:solidFill>
              <a:latin typeface="Bell MT"/>
              <a:ea typeface="Bell MT"/>
              <a:cs typeface="Bell MT"/>
              <a:sym typeface="Bell MT"/>
            </a:endParaRPr>
          </a:p>
        </p:txBody>
      </p:sp>
      <p:pic>
        <p:nvPicPr>
          <p:cNvPr descr="Image result for free clip art internal audit" id="526" name="Google Shape;526;p88"/>
          <p:cNvPicPr preferRelativeResize="0"/>
          <p:nvPr/>
        </p:nvPicPr>
        <p:blipFill rotWithShape="1">
          <a:blip r:embed="rId3">
            <a:alphaModFix/>
          </a:blip>
          <a:srcRect b="0" l="0" r="0" t="0"/>
          <a:stretch/>
        </p:blipFill>
        <p:spPr>
          <a:xfrm>
            <a:off x="6334417" y="1087015"/>
            <a:ext cx="2390775" cy="2286000"/>
          </a:xfrm>
          <a:prstGeom prst="rect">
            <a:avLst/>
          </a:prstGeom>
          <a:noFill/>
          <a:ln>
            <a:noFill/>
          </a:ln>
        </p:spPr>
      </p:pic>
      <p:pic>
        <p:nvPicPr>
          <p:cNvPr descr="Image result for free clip art satisfactory stamp" id="527" name="Google Shape;527;p88"/>
          <p:cNvPicPr preferRelativeResize="0"/>
          <p:nvPr/>
        </p:nvPicPr>
        <p:blipFill rotWithShape="1">
          <a:blip r:embed="rId4">
            <a:alphaModFix/>
          </a:blip>
          <a:srcRect b="0" l="0" r="0" t="0"/>
          <a:stretch/>
        </p:blipFill>
        <p:spPr>
          <a:xfrm>
            <a:off x="4932589" y="2658403"/>
            <a:ext cx="2152650" cy="19695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5"/>
          <p:cNvSpPr txBox="1"/>
          <p:nvPr>
            <p:ph idx="1" type="body"/>
          </p:nvPr>
        </p:nvSpPr>
        <p:spPr>
          <a:xfrm>
            <a:off x="311700" y="1017800"/>
            <a:ext cx="8520600" cy="3812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b="1" lang="en" sz="1500"/>
              <a:t>Adoption of Agenda</a:t>
            </a:r>
            <a:endParaRPr b="1" sz="1500"/>
          </a:p>
          <a:p>
            <a:pPr indent="-323850" lvl="0" marL="457200" rtl="0" algn="l">
              <a:spcBef>
                <a:spcPts val="0"/>
              </a:spcBef>
              <a:spcAft>
                <a:spcPts val="0"/>
              </a:spcAft>
              <a:buSzPts val="1500"/>
              <a:buChar char="ᅀ"/>
            </a:pPr>
            <a:r>
              <a:rPr lang="en" sz="1500"/>
              <a:t>Introductions/Greetings</a:t>
            </a:r>
            <a:endParaRPr sz="1500"/>
          </a:p>
          <a:p>
            <a:pPr indent="-323850" lvl="0" marL="457200" rtl="0" algn="l">
              <a:spcBef>
                <a:spcPts val="0"/>
              </a:spcBef>
              <a:spcAft>
                <a:spcPts val="0"/>
              </a:spcAft>
              <a:buSzPts val="1500"/>
              <a:buChar char="ᅀ"/>
            </a:pPr>
            <a:r>
              <a:rPr lang="en" sz="1500"/>
              <a:t>Minutes</a:t>
            </a:r>
            <a:endParaRPr sz="1500"/>
          </a:p>
          <a:p>
            <a:pPr indent="-323850" lvl="0" marL="457200" rtl="0" algn="l">
              <a:spcBef>
                <a:spcPts val="0"/>
              </a:spcBef>
              <a:spcAft>
                <a:spcPts val="0"/>
              </a:spcAft>
              <a:buSzPts val="1500"/>
              <a:buChar char="ᅀ"/>
            </a:pPr>
            <a:r>
              <a:rPr lang="en" sz="1500"/>
              <a:t>Communications</a:t>
            </a:r>
            <a:endParaRPr b="1"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a:p>
            <a:pPr indent="0" lvl="0" marL="457200" rtl="0" algn="l">
              <a:spcBef>
                <a:spcPts val="1200"/>
              </a:spcBef>
              <a:spcAft>
                <a:spcPts val="1200"/>
              </a:spcAft>
              <a:buNone/>
            </a:pPr>
            <a:r>
              <a:t/>
            </a:r>
            <a:endParaRPr sz="1500"/>
          </a:p>
        </p:txBody>
      </p:sp>
      <p:sp>
        <p:nvSpPr>
          <p:cNvPr id="130" name="Google Shape;130;p35"/>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9"/>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9"/>
          <p:cNvSpPr txBox="1"/>
          <p:nvPr>
            <p:ph idx="1" type="body"/>
          </p:nvPr>
        </p:nvSpPr>
        <p:spPr>
          <a:xfrm>
            <a:off x="311700" y="1017800"/>
            <a:ext cx="8520600" cy="3812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Committee Reports</a:t>
            </a:r>
            <a:endParaRPr sz="1600"/>
          </a:p>
          <a:p>
            <a:pPr indent="-330200" lvl="0" marL="457200" rtl="0" algn="l">
              <a:spcBef>
                <a:spcPts val="0"/>
              </a:spcBef>
              <a:spcAft>
                <a:spcPts val="0"/>
              </a:spcAft>
              <a:buSzPts val="1600"/>
              <a:buChar char="ᅀ"/>
            </a:pPr>
            <a:r>
              <a:rPr b="1" lang="en" sz="1600"/>
              <a:t>Standing Committee</a:t>
            </a:r>
            <a:endParaRPr b="1" sz="1600"/>
          </a:p>
          <a:p>
            <a:pPr indent="-330200" lvl="1" marL="914400" rtl="0" algn="l">
              <a:spcBef>
                <a:spcPts val="0"/>
              </a:spcBef>
              <a:spcAft>
                <a:spcPts val="0"/>
              </a:spcAft>
              <a:buSzPts val="1600"/>
              <a:buChar char="○"/>
            </a:pPr>
            <a:r>
              <a:rPr lang="en" sz="1600"/>
              <a:t>Internal Audit</a:t>
            </a:r>
            <a:endParaRPr sz="1600"/>
          </a:p>
          <a:p>
            <a:pPr indent="-330200" lvl="1" marL="914400" rtl="0" algn="l">
              <a:spcBef>
                <a:spcPts val="0"/>
              </a:spcBef>
              <a:spcAft>
                <a:spcPts val="0"/>
              </a:spcAft>
              <a:buSzPts val="1600"/>
              <a:buChar char="○"/>
            </a:pPr>
            <a:r>
              <a:rPr b="1" lang="en" sz="1600"/>
              <a:t>Ways and Means </a:t>
            </a:r>
            <a:endParaRPr b="1" sz="1600"/>
          </a:p>
          <a:p>
            <a:pPr indent="-330200" lvl="1" marL="914400" rtl="0" algn="l">
              <a:spcBef>
                <a:spcPts val="0"/>
              </a:spcBef>
              <a:spcAft>
                <a:spcPts val="0"/>
              </a:spcAft>
              <a:buSzPts val="1600"/>
              <a:buChar char="○"/>
            </a:pPr>
            <a:r>
              <a:rPr lang="en" sz="1600"/>
              <a:t>Executive Committee</a:t>
            </a:r>
            <a:endParaRPr sz="1600"/>
          </a:p>
          <a:p>
            <a:pPr indent="-330200" lvl="0" marL="457200" rtl="0" algn="l">
              <a:spcBef>
                <a:spcPts val="0"/>
              </a:spcBef>
              <a:spcAft>
                <a:spcPts val="0"/>
              </a:spcAft>
              <a:buSzPts val="1600"/>
              <a:buChar char="ᅀ"/>
            </a:pPr>
            <a:r>
              <a:rPr lang="en" sz="1600"/>
              <a:t>Unfinished Business </a:t>
            </a:r>
            <a:endParaRPr sz="1600"/>
          </a:p>
          <a:p>
            <a:pPr indent="-330200" lvl="0" marL="457200" rtl="0" algn="l">
              <a:spcBef>
                <a:spcPts val="0"/>
              </a:spcBef>
              <a:spcAft>
                <a:spcPts val="0"/>
              </a:spcAft>
              <a:buSzPts val="1600"/>
              <a:buChar char="ᅀ"/>
            </a:pPr>
            <a:r>
              <a:rPr lang="en" sz="1600"/>
              <a:t>New Business</a:t>
            </a:r>
            <a:endParaRPr sz="1600"/>
          </a:p>
          <a:p>
            <a:pPr indent="-330200" lvl="1" marL="914400" rtl="0" algn="l">
              <a:spcBef>
                <a:spcPts val="0"/>
              </a:spcBef>
              <a:spcAft>
                <a:spcPts val="0"/>
              </a:spcAft>
              <a:buSzPts val="1600"/>
              <a:buChar char="○"/>
            </a:pPr>
            <a:r>
              <a:rPr lang="en" sz="1600"/>
              <a:t>Community Partnership</a:t>
            </a:r>
            <a:endParaRPr sz="1600"/>
          </a:p>
          <a:p>
            <a:pPr indent="-330200" lvl="0" marL="457200" rtl="0" algn="l">
              <a:spcBef>
                <a:spcPts val="0"/>
              </a:spcBef>
              <a:spcAft>
                <a:spcPts val="0"/>
              </a:spcAft>
              <a:buSzPts val="1600"/>
              <a:buChar char="ᅀ"/>
            </a:pPr>
            <a:r>
              <a:rPr lang="en" sz="1600"/>
              <a:t>Physical and Mental Health Moment</a:t>
            </a:r>
            <a:endParaRPr sz="1600"/>
          </a:p>
          <a:p>
            <a:pPr indent="-330200" lvl="0" marL="457200" rtl="0" algn="l">
              <a:spcBef>
                <a:spcPts val="0"/>
              </a:spcBef>
              <a:spcAft>
                <a:spcPts val="0"/>
              </a:spcAft>
              <a:buSzPts val="1600"/>
              <a:buChar char="ᅀ"/>
            </a:pPr>
            <a:r>
              <a:rPr lang="en" sz="1600"/>
              <a:t>Adjournment</a:t>
            </a:r>
            <a:endParaRPr sz="1600"/>
          </a:p>
        </p:txBody>
      </p:sp>
      <p:sp>
        <p:nvSpPr>
          <p:cNvPr id="534" name="Google Shape;534;p89"/>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90"/>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Ways and Means</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
        <p:nvSpPr>
          <p:cNvPr id="540" name="Google Shape;540;p90"/>
          <p:cNvSpPr txBox="1"/>
          <p:nvPr/>
        </p:nvSpPr>
        <p:spPr>
          <a:xfrm>
            <a:off x="1549800" y="4302800"/>
            <a:ext cx="47097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Montserrat"/>
                <a:ea typeface="Montserrat"/>
                <a:cs typeface="Montserrat"/>
                <a:sym typeface="Montserrat"/>
              </a:rPr>
              <a:t>Chair:  Soror Alnita Foote</a:t>
            </a:r>
            <a:endParaRPr sz="1900">
              <a:solidFill>
                <a:schemeClr val="lt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91"/>
          <p:cNvSpPr txBox="1"/>
          <p:nvPr>
            <p:ph type="title"/>
          </p:nvPr>
        </p:nvSpPr>
        <p:spPr>
          <a:xfrm>
            <a:off x="4141856" y="63768"/>
            <a:ext cx="4803900" cy="9042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Ways &amp; Means and Austin Delta Foundation</a:t>
            </a:r>
            <a:endParaRPr/>
          </a:p>
        </p:txBody>
      </p:sp>
      <p:sp>
        <p:nvSpPr>
          <p:cNvPr id="546" name="Google Shape;546;p91"/>
          <p:cNvSpPr txBox="1"/>
          <p:nvPr/>
        </p:nvSpPr>
        <p:spPr>
          <a:xfrm>
            <a:off x="4760710" y="4771955"/>
            <a:ext cx="1989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dstatx.wm@gmail.com</a:t>
            </a:r>
            <a:endParaRPr/>
          </a:p>
        </p:txBody>
      </p:sp>
      <p:pic>
        <p:nvPicPr>
          <p:cNvPr descr="A person wearing a necklace and glasses&#10;&#10;Description automatically generated" id="547" name="Google Shape;547;p91"/>
          <p:cNvPicPr preferRelativeResize="0"/>
          <p:nvPr/>
        </p:nvPicPr>
        <p:blipFill rotWithShape="1">
          <a:blip r:embed="rId3">
            <a:alphaModFix/>
          </a:blip>
          <a:srcRect b="8565" l="34787" r="-78" t="-663"/>
          <a:stretch/>
        </p:blipFill>
        <p:spPr>
          <a:xfrm rot="-5400000">
            <a:off x="4609224" y="3624906"/>
            <a:ext cx="838689" cy="934262"/>
          </a:xfrm>
          <a:prstGeom prst="rect">
            <a:avLst/>
          </a:prstGeom>
          <a:noFill/>
          <a:ln>
            <a:noFill/>
          </a:ln>
        </p:spPr>
      </p:pic>
      <p:pic>
        <p:nvPicPr>
          <p:cNvPr id="548" name="Google Shape;548;p91"/>
          <p:cNvPicPr preferRelativeResize="0"/>
          <p:nvPr/>
        </p:nvPicPr>
        <p:blipFill rotWithShape="1">
          <a:blip r:embed="rId4">
            <a:alphaModFix/>
          </a:blip>
          <a:srcRect b="0" l="10630" r="10622" t="31243"/>
          <a:stretch/>
        </p:blipFill>
        <p:spPr>
          <a:xfrm>
            <a:off x="6114789" y="3672694"/>
            <a:ext cx="866273" cy="838688"/>
          </a:xfrm>
          <a:prstGeom prst="rect">
            <a:avLst/>
          </a:prstGeom>
          <a:noFill/>
          <a:ln>
            <a:noFill/>
          </a:ln>
          <a:effectLst>
            <a:outerShdw blurRad="190500" rotWithShape="0" algn="tl">
              <a:srgbClr val="000000">
                <a:alpha val="69800"/>
              </a:srgbClr>
            </a:outerShdw>
          </a:effectLst>
        </p:spPr>
      </p:pic>
      <p:sp>
        <p:nvSpPr>
          <p:cNvPr id="549" name="Google Shape;549;p91"/>
          <p:cNvSpPr txBox="1"/>
          <p:nvPr/>
        </p:nvSpPr>
        <p:spPr>
          <a:xfrm>
            <a:off x="5717368" y="4472423"/>
            <a:ext cx="1661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Montserrat"/>
                <a:ea typeface="Montserrat"/>
                <a:cs typeface="Montserrat"/>
                <a:sym typeface="Montserrat"/>
              </a:rPr>
              <a:t>Gwen Bingham</a:t>
            </a:r>
            <a:endParaRPr b="1" i="0" sz="1400" u="none" cap="none" strike="noStrike">
              <a:solidFill>
                <a:schemeClr val="dk2"/>
              </a:solidFill>
              <a:latin typeface="Montserrat"/>
              <a:ea typeface="Montserrat"/>
              <a:cs typeface="Montserrat"/>
              <a:sym typeface="Montserrat"/>
            </a:endParaRPr>
          </a:p>
        </p:txBody>
      </p:sp>
      <p:sp>
        <p:nvSpPr>
          <p:cNvPr id="550" name="Google Shape;550;p91"/>
          <p:cNvSpPr txBox="1"/>
          <p:nvPr/>
        </p:nvSpPr>
        <p:spPr>
          <a:xfrm>
            <a:off x="4339771" y="4518575"/>
            <a:ext cx="1377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chemeClr val="dk2"/>
                </a:solidFill>
                <a:latin typeface="Montserrat"/>
                <a:ea typeface="Montserrat"/>
                <a:cs typeface="Montserrat"/>
                <a:sym typeface="Montserrat"/>
              </a:rPr>
              <a:t>Alnita Foote </a:t>
            </a:r>
            <a:endParaRPr b="0" i="0" sz="1400" u="none" cap="none" strike="noStrike">
              <a:solidFill>
                <a:srgbClr val="000000"/>
              </a:solidFill>
              <a:latin typeface="Arial"/>
              <a:ea typeface="Arial"/>
              <a:cs typeface="Arial"/>
              <a:sym typeface="Arial"/>
            </a:endParaRPr>
          </a:p>
        </p:txBody>
      </p:sp>
      <p:sp>
        <p:nvSpPr>
          <p:cNvPr id="551" name="Google Shape;551;p91"/>
          <p:cNvSpPr txBox="1"/>
          <p:nvPr>
            <p:ph idx="1" type="body"/>
          </p:nvPr>
        </p:nvSpPr>
        <p:spPr>
          <a:xfrm>
            <a:off x="4061546" y="1563362"/>
            <a:ext cx="4964400" cy="1661400"/>
          </a:xfrm>
          <a:prstGeom prst="rect">
            <a:avLst/>
          </a:prstGeom>
          <a:noFill/>
          <a:ln>
            <a:noFill/>
          </a:ln>
        </p:spPr>
        <p:txBody>
          <a:bodyPr anchorCtr="0" anchor="t" bIns="91425" lIns="91425" spcFirstLastPara="1" rIns="91425" wrap="square" tIns="91425">
            <a:noAutofit/>
          </a:bodyPr>
          <a:lstStyle/>
          <a:p>
            <a:pPr indent="0" lvl="0" marL="101600" rtl="0" algn="ctr">
              <a:lnSpc>
                <a:spcPct val="115000"/>
              </a:lnSpc>
              <a:spcBef>
                <a:spcPts val="0"/>
              </a:spcBef>
              <a:spcAft>
                <a:spcPts val="0"/>
              </a:spcAft>
              <a:buSzPts val="2000"/>
              <a:buNone/>
            </a:pPr>
            <a:r>
              <a:rPr b="1" lang="en" sz="4400">
                <a:solidFill>
                  <a:schemeClr val="dk1"/>
                </a:solidFill>
              </a:rPr>
              <a:t>Goal is to raise over $30K</a:t>
            </a:r>
            <a:endParaRPr/>
          </a:p>
        </p:txBody>
      </p:sp>
      <p:pic>
        <p:nvPicPr>
          <p:cNvPr id="552" name="Google Shape;552;p91"/>
          <p:cNvPicPr preferRelativeResize="0"/>
          <p:nvPr/>
        </p:nvPicPr>
        <p:blipFill rotWithShape="1">
          <a:blip r:embed="rId5">
            <a:alphaModFix/>
          </a:blip>
          <a:srcRect b="0" l="0" r="0" t="0"/>
          <a:stretch/>
        </p:blipFill>
        <p:spPr>
          <a:xfrm>
            <a:off x="96240" y="137141"/>
            <a:ext cx="3733581" cy="483311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92"/>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Ways &amp; Means and Austin Delta Foundation</a:t>
            </a:r>
            <a:endParaRPr/>
          </a:p>
        </p:txBody>
      </p:sp>
      <p:sp>
        <p:nvSpPr>
          <p:cNvPr id="558" name="Google Shape;558;p92"/>
          <p:cNvSpPr txBox="1"/>
          <p:nvPr>
            <p:ph idx="1" type="body"/>
          </p:nvPr>
        </p:nvSpPr>
        <p:spPr>
          <a:xfrm>
            <a:off x="875654" y="1749159"/>
            <a:ext cx="3214200" cy="18930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101600" rtl="0" algn="l">
              <a:lnSpc>
                <a:spcPct val="115000"/>
              </a:lnSpc>
              <a:spcBef>
                <a:spcPts val="0"/>
              </a:spcBef>
              <a:spcAft>
                <a:spcPts val="0"/>
              </a:spcAft>
              <a:buSzPts val="2000"/>
              <a:buNone/>
            </a:pPr>
            <a:r>
              <a:rPr lang="en"/>
              <a:t>Pamela Sherman</a:t>
            </a:r>
            <a:endParaRPr/>
          </a:p>
          <a:p>
            <a:pPr indent="0" lvl="0" marL="101600" rtl="0" algn="l">
              <a:lnSpc>
                <a:spcPct val="115000"/>
              </a:lnSpc>
              <a:spcBef>
                <a:spcPts val="0"/>
              </a:spcBef>
              <a:spcAft>
                <a:spcPts val="0"/>
              </a:spcAft>
              <a:buSzPts val="2000"/>
              <a:buNone/>
            </a:pPr>
            <a:r>
              <a:rPr lang="en"/>
              <a:t>Vanessa Henry</a:t>
            </a:r>
            <a:endParaRPr/>
          </a:p>
          <a:p>
            <a:pPr indent="0" lvl="0" marL="101600" rtl="0" algn="l">
              <a:lnSpc>
                <a:spcPct val="115000"/>
              </a:lnSpc>
              <a:spcBef>
                <a:spcPts val="0"/>
              </a:spcBef>
              <a:spcAft>
                <a:spcPts val="0"/>
              </a:spcAft>
              <a:buSzPts val="2000"/>
              <a:buNone/>
            </a:pPr>
            <a:r>
              <a:rPr lang="en"/>
              <a:t>Sekoya Waddy</a:t>
            </a:r>
            <a:endParaRPr/>
          </a:p>
          <a:p>
            <a:pPr indent="0" lvl="0" marL="101600" rtl="0" algn="l">
              <a:lnSpc>
                <a:spcPct val="115000"/>
              </a:lnSpc>
              <a:spcBef>
                <a:spcPts val="0"/>
              </a:spcBef>
              <a:spcAft>
                <a:spcPts val="0"/>
              </a:spcAft>
              <a:buSzPts val="2000"/>
              <a:buNone/>
            </a:pPr>
            <a:r>
              <a:rPr lang="en"/>
              <a:t>Pam Hall</a:t>
            </a:r>
            <a:endParaRPr/>
          </a:p>
          <a:p>
            <a:pPr indent="0" lvl="0" marL="101600" rtl="0" algn="l">
              <a:lnSpc>
                <a:spcPct val="115000"/>
              </a:lnSpc>
              <a:spcBef>
                <a:spcPts val="0"/>
              </a:spcBef>
              <a:spcAft>
                <a:spcPts val="0"/>
              </a:spcAft>
              <a:buSzPts val="2000"/>
              <a:buNone/>
            </a:pPr>
            <a:r>
              <a:rPr lang="en"/>
              <a:t>Joan Roberts-Scott</a:t>
            </a:r>
            <a:endParaRPr/>
          </a:p>
        </p:txBody>
      </p:sp>
      <p:sp>
        <p:nvSpPr>
          <p:cNvPr id="559" name="Google Shape;559;p92"/>
          <p:cNvSpPr txBox="1"/>
          <p:nvPr/>
        </p:nvSpPr>
        <p:spPr>
          <a:xfrm>
            <a:off x="4966357" y="1710953"/>
            <a:ext cx="3214200" cy="19695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101600" marR="0" rtl="0" algn="l">
              <a:lnSpc>
                <a:spcPct val="115000"/>
              </a:lnSpc>
              <a:spcBef>
                <a:spcPts val="0"/>
              </a:spcBef>
              <a:spcAft>
                <a:spcPts val="0"/>
              </a:spcAft>
              <a:buClr>
                <a:schemeClr val="lt2"/>
              </a:buClr>
              <a:buSzPts val="2000"/>
              <a:buFont typeface="Montserrat"/>
              <a:buNone/>
            </a:pPr>
            <a:r>
              <a:rPr b="0" i="0" lang="en" sz="2000" u="none" cap="none" strike="noStrike">
                <a:solidFill>
                  <a:schemeClr val="lt2"/>
                </a:solidFill>
                <a:latin typeface="Montserrat"/>
                <a:ea typeface="Montserrat"/>
                <a:cs typeface="Montserrat"/>
                <a:sym typeface="Montserrat"/>
              </a:rPr>
              <a:t>Robin Blackmon</a:t>
            </a:r>
            <a:endParaRPr/>
          </a:p>
          <a:p>
            <a:pPr indent="0" lvl="0" marL="101600" marR="0" rtl="0" algn="l">
              <a:lnSpc>
                <a:spcPct val="115000"/>
              </a:lnSpc>
              <a:spcBef>
                <a:spcPts val="0"/>
              </a:spcBef>
              <a:spcAft>
                <a:spcPts val="0"/>
              </a:spcAft>
              <a:buClr>
                <a:schemeClr val="lt2"/>
              </a:buClr>
              <a:buSzPts val="2000"/>
              <a:buFont typeface="Montserrat"/>
              <a:buNone/>
            </a:pPr>
            <a:r>
              <a:rPr b="0" i="0" lang="en" sz="2000" u="none" cap="none" strike="noStrike">
                <a:solidFill>
                  <a:schemeClr val="lt2"/>
                </a:solidFill>
                <a:latin typeface="Montserrat"/>
                <a:ea typeface="Montserrat"/>
                <a:cs typeface="Montserrat"/>
                <a:sym typeface="Montserrat"/>
              </a:rPr>
              <a:t>Alnita Foote</a:t>
            </a:r>
            <a:endParaRPr/>
          </a:p>
          <a:p>
            <a:pPr indent="0" lvl="0" marL="101600" marR="0" rtl="0" algn="l">
              <a:lnSpc>
                <a:spcPct val="115000"/>
              </a:lnSpc>
              <a:spcBef>
                <a:spcPts val="0"/>
              </a:spcBef>
              <a:spcAft>
                <a:spcPts val="0"/>
              </a:spcAft>
              <a:buClr>
                <a:schemeClr val="lt2"/>
              </a:buClr>
              <a:buSzPts val="2000"/>
              <a:buFont typeface="Montserrat"/>
              <a:buNone/>
            </a:pPr>
            <a:r>
              <a:rPr b="0" i="0" lang="en" sz="2000" u="none" cap="none" strike="noStrike">
                <a:solidFill>
                  <a:schemeClr val="lt2"/>
                </a:solidFill>
                <a:latin typeface="Montserrat"/>
                <a:ea typeface="Montserrat"/>
                <a:cs typeface="Montserrat"/>
                <a:sym typeface="Montserrat"/>
              </a:rPr>
              <a:t>Gwen Bingham</a:t>
            </a:r>
            <a:endParaRPr/>
          </a:p>
        </p:txBody>
      </p:sp>
      <p:sp>
        <p:nvSpPr>
          <p:cNvPr id="560" name="Google Shape;560;p92"/>
          <p:cNvSpPr txBox="1"/>
          <p:nvPr/>
        </p:nvSpPr>
        <p:spPr>
          <a:xfrm>
            <a:off x="1177177" y="1441350"/>
            <a:ext cx="2700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Austin Delta Foundation</a:t>
            </a:r>
            <a:endParaRPr/>
          </a:p>
        </p:txBody>
      </p:sp>
      <p:sp>
        <p:nvSpPr>
          <p:cNvPr id="561" name="Google Shape;561;p92"/>
          <p:cNvSpPr txBox="1"/>
          <p:nvPr/>
        </p:nvSpPr>
        <p:spPr>
          <a:xfrm>
            <a:off x="5452302" y="1403175"/>
            <a:ext cx="245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Austin Alumnae Chapter</a:t>
            </a:r>
            <a:endParaRPr/>
          </a:p>
        </p:txBody>
      </p:sp>
      <p:sp>
        <p:nvSpPr>
          <p:cNvPr id="562" name="Google Shape;562;p92"/>
          <p:cNvSpPr/>
          <p:nvPr/>
        </p:nvSpPr>
        <p:spPr>
          <a:xfrm>
            <a:off x="2885710" y="2942068"/>
            <a:ext cx="3649860" cy="2092014"/>
          </a:xfrm>
          <a:prstGeom prst="irregularSeal2">
            <a:avLst/>
          </a:prstGeom>
          <a:solidFill>
            <a:schemeClr val="accent1"/>
          </a:solidFill>
          <a:ln cap="flat" cmpd="sng" w="25400">
            <a:solidFill>
              <a:srgbClr val="665C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2400" u="none" cap="none" strike="noStrike">
                <a:solidFill>
                  <a:schemeClr val="dk1"/>
                </a:solidFill>
                <a:latin typeface="Arial"/>
                <a:ea typeface="Arial"/>
                <a:cs typeface="Arial"/>
                <a:sym typeface="Arial"/>
              </a:rPr>
              <a:t>We Need You!!</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3"/>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93"/>
          <p:cNvSpPr txBox="1"/>
          <p:nvPr>
            <p:ph idx="1" type="body"/>
          </p:nvPr>
        </p:nvSpPr>
        <p:spPr>
          <a:xfrm>
            <a:off x="311700" y="1017800"/>
            <a:ext cx="8520600" cy="3812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Committee Reports</a:t>
            </a:r>
            <a:endParaRPr sz="1600"/>
          </a:p>
          <a:p>
            <a:pPr indent="-330200" lvl="0" marL="457200" rtl="0" algn="l">
              <a:spcBef>
                <a:spcPts val="0"/>
              </a:spcBef>
              <a:spcAft>
                <a:spcPts val="0"/>
              </a:spcAft>
              <a:buSzPts val="1600"/>
              <a:buChar char="ᅀ"/>
            </a:pPr>
            <a:r>
              <a:rPr b="1" lang="en" sz="1600"/>
              <a:t>Standing Committee</a:t>
            </a:r>
            <a:endParaRPr b="1" sz="1600"/>
          </a:p>
          <a:p>
            <a:pPr indent="-330200" lvl="1" marL="914400" rtl="0" algn="l">
              <a:spcBef>
                <a:spcPts val="0"/>
              </a:spcBef>
              <a:spcAft>
                <a:spcPts val="0"/>
              </a:spcAft>
              <a:buSzPts val="1600"/>
              <a:buChar char="○"/>
            </a:pPr>
            <a:r>
              <a:rPr lang="en" sz="1600"/>
              <a:t>Internal Audit</a:t>
            </a:r>
            <a:endParaRPr sz="1600"/>
          </a:p>
          <a:p>
            <a:pPr indent="-330200" lvl="1" marL="914400" rtl="0" algn="l">
              <a:spcBef>
                <a:spcPts val="0"/>
              </a:spcBef>
              <a:spcAft>
                <a:spcPts val="0"/>
              </a:spcAft>
              <a:buSzPts val="1600"/>
              <a:buChar char="○"/>
            </a:pPr>
            <a:r>
              <a:rPr lang="en" sz="1600"/>
              <a:t>Ways and Means </a:t>
            </a:r>
            <a:endParaRPr sz="1600"/>
          </a:p>
          <a:p>
            <a:pPr indent="-330200" lvl="1" marL="914400" rtl="0" algn="l">
              <a:spcBef>
                <a:spcPts val="0"/>
              </a:spcBef>
              <a:spcAft>
                <a:spcPts val="0"/>
              </a:spcAft>
              <a:buSzPts val="1600"/>
              <a:buChar char="○"/>
            </a:pPr>
            <a:r>
              <a:rPr b="1" lang="en" sz="1600"/>
              <a:t>Executive Committee</a:t>
            </a:r>
            <a:endParaRPr b="1" sz="1600"/>
          </a:p>
          <a:p>
            <a:pPr indent="-330200" lvl="0" marL="457200" rtl="0" algn="l">
              <a:spcBef>
                <a:spcPts val="0"/>
              </a:spcBef>
              <a:spcAft>
                <a:spcPts val="0"/>
              </a:spcAft>
              <a:buSzPts val="1600"/>
              <a:buChar char="ᅀ"/>
            </a:pPr>
            <a:r>
              <a:rPr lang="en" sz="1600"/>
              <a:t>Unfinished Business </a:t>
            </a:r>
            <a:endParaRPr sz="1600"/>
          </a:p>
          <a:p>
            <a:pPr indent="-330200" lvl="0" marL="457200" rtl="0" algn="l">
              <a:spcBef>
                <a:spcPts val="0"/>
              </a:spcBef>
              <a:spcAft>
                <a:spcPts val="0"/>
              </a:spcAft>
              <a:buSzPts val="1600"/>
              <a:buChar char="ᅀ"/>
            </a:pPr>
            <a:r>
              <a:rPr lang="en" sz="1600"/>
              <a:t>New Business</a:t>
            </a:r>
            <a:endParaRPr sz="1600"/>
          </a:p>
          <a:p>
            <a:pPr indent="-330200" lvl="0" marL="457200" rtl="0" algn="l">
              <a:spcBef>
                <a:spcPts val="0"/>
              </a:spcBef>
              <a:spcAft>
                <a:spcPts val="0"/>
              </a:spcAft>
              <a:buSzPts val="1600"/>
              <a:buChar char="ᅀ"/>
            </a:pPr>
            <a:r>
              <a:rPr lang="en" sz="1600"/>
              <a:t>Adjournment</a:t>
            </a:r>
            <a:endParaRPr sz="1600"/>
          </a:p>
        </p:txBody>
      </p:sp>
      <p:sp>
        <p:nvSpPr>
          <p:cNvPr id="569" name="Google Shape;569;p9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4"/>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000"/>
              <a:buNone/>
            </a:pPr>
            <a:r>
              <a:rPr lang="en">
                <a:latin typeface="Arial"/>
                <a:ea typeface="Arial"/>
                <a:cs typeface="Arial"/>
                <a:sym typeface="Arial"/>
              </a:rPr>
              <a:t>Executive</a:t>
            </a:r>
            <a:r>
              <a:rPr lang="en">
                <a:latin typeface="Arial"/>
                <a:ea typeface="Arial"/>
                <a:cs typeface="Arial"/>
                <a:sym typeface="Arial"/>
              </a:rPr>
              <a:t> Board </a:t>
            </a:r>
            <a:r>
              <a:rPr lang="en">
                <a:latin typeface="Arial"/>
                <a:ea typeface="Arial"/>
                <a:cs typeface="Arial"/>
                <a:sym typeface="Arial"/>
              </a:rPr>
              <a:t>Recommendation</a:t>
            </a:r>
            <a:endParaRPr/>
          </a:p>
        </p:txBody>
      </p:sp>
      <p:sp>
        <p:nvSpPr>
          <p:cNvPr id="575" name="Google Shape;575;p94"/>
          <p:cNvSpPr txBox="1"/>
          <p:nvPr>
            <p:ph idx="1" type="body"/>
          </p:nvPr>
        </p:nvSpPr>
        <p:spPr>
          <a:xfrm>
            <a:off x="1592425" y="1152475"/>
            <a:ext cx="6025200" cy="3416400"/>
          </a:xfrm>
          <a:prstGeom prst="rect">
            <a:avLst/>
          </a:prstGeom>
          <a:noFill/>
          <a:ln>
            <a:noFill/>
          </a:ln>
        </p:spPr>
        <p:txBody>
          <a:bodyPr anchorCtr="0" anchor="t" bIns="91425" lIns="91425" spcFirstLastPara="1" rIns="91425" wrap="square" tIns="91425">
            <a:normAutofit/>
          </a:bodyPr>
          <a:lstStyle/>
          <a:p>
            <a:pPr indent="0" lvl="0" marL="101600" rtl="0" algn="l">
              <a:lnSpc>
                <a:spcPct val="115000"/>
              </a:lnSpc>
              <a:spcBef>
                <a:spcPts val="0"/>
              </a:spcBef>
              <a:spcAft>
                <a:spcPts val="0"/>
              </a:spcAft>
              <a:buClr>
                <a:schemeClr val="lt2"/>
              </a:buClr>
              <a:buSzPts val="1100"/>
              <a:buFont typeface="Arial"/>
              <a:buNone/>
            </a:pPr>
            <a:r>
              <a:rPr lang="en" sz="2400">
                <a:solidFill>
                  <a:srgbClr val="000000"/>
                </a:solidFill>
              </a:rPr>
              <a:t>Move that we hold executive board meetings on the Tuesday before</a:t>
            </a:r>
            <a:endParaRPr sz="2400">
              <a:solidFill>
                <a:srgbClr val="000000"/>
              </a:solidFill>
            </a:endParaRPr>
          </a:p>
          <a:p>
            <a:pPr indent="0" lvl="0" marL="101600" rtl="0" algn="l">
              <a:lnSpc>
                <a:spcPct val="115000"/>
              </a:lnSpc>
              <a:spcBef>
                <a:spcPts val="0"/>
              </a:spcBef>
              <a:spcAft>
                <a:spcPts val="0"/>
              </a:spcAft>
              <a:buClr>
                <a:schemeClr val="lt2"/>
              </a:buClr>
              <a:buSzPts val="1100"/>
              <a:buFont typeface="Arial"/>
              <a:buNone/>
            </a:pPr>
            <a:r>
              <a:rPr lang="en" sz="2400">
                <a:solidFill>
                  <a:srgbClr val="000000"/>
                </a:solidFill>
              </a:rPr>
              <a:t>chapter meeting on Zoom at 7:00 p.m. beginning this sorority year.</a:t>
            </a:r>
            <a:endParaRPr sz="2400">
              <a:solidFill>
                <a:srgbClr val="000000"/>
              </a:solidFill>
            </a:endParaRPr>
          </a:p>
          <a:p>
            <a:pPr indent="0" lvl="0" marL="101600" rtl="0" algn="ctr">
              <a:lnSpc>
                <a:spcPct val="115000"/>
              </a:lnSpc>
              <a:spcBef>
                <a:spcPts val="0"/>
              </a:spcBef>
              <a:spcAft>
                <a:spcPts val="0"/>
              </a:spcAft>
              <a:buSzPts val="2000"/>
              <a:buNone/>
            </a:pPr>
            <a:r>
              <a:t/>
            </a:r>
            <a:endParaRPr sz="2800">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5"/>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95"/>
          <p:cNvSpPr txBox="1"/>
          <p:nvPr>
            <p:ph idx="1" type="body"/>
          </p:nvPr>
        </p:nvSpPr>
        <p:spPr>
          <a:xfrm>
            <a:off x="311700" y="1017800"/>
            <a:ext cx="8520600" cy="38121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ᅀ"/>
            </a:pPr>
            <a:r>
              <a:rPr lang="en" sz="1900"/>
              <a:t>Committee Reports</a:t>
            </a:r>
            <a:endParaRPr sz="1900"/>
          </a:p>
          <a:p>
            <a:pPr indent="-349250" lvl="0" marL="457200" rtl="0" algn="l">
              <a:spcBef>
                <a:spcPts val="0"/>
              </a:spcBef>
              <a:spcAft>
                <a:spcPts val="0"/>
              </a:spcAft>
              <a:buSzPts val="1900"/>
              <a:buChar char="ᅀ"/>
            </a:pPr>
            <a:r>
              <a:rPr lang="en" sz="1900"/>
              <a:t>Standing Committee</a:t>
            </a:r>
            <a:endParaRPr sz="1600"/>
          </a:p>
          <a:p>
            <a:pPr indent="-330200" lvl="1" marL="914400" rtl="0" algn="l">
              <a:spcBef>
                <a:spcPts val="0"/>
              </a:spcBef>
              <a:spcAft>
                <a:spcPts val="0"/>
              </a:spcAft>
              <a:buSzPts val="1600"/>
              <a:buChar char="○"/>
            </a:pPr>
            <a:r>
              <a:rPr lang="en" sz="1600"/>
              <a:t>Internal Audit</a:t>
            </a:r>
            <a:endParaRPr sz="1600"/>
          </a:p>
          <a:p>
            <a:pPr indent="-330200" lvl="1" marL="914400" rtl="0" algn="l">
              <a:spcBef>
                <a:spcPts val="0"/>
              </a:spcBef>
              <a:spcAft>
                <a:spcPts val="0"/>
              </a:spcAft>
              <a:buSzPts val="1600"/>
              <a:buChar char="○"/>
            </a:pPr>
            <a:r>
              <a:rPr lang="en" sz="1600"/>
              <a:t>Ways and Means</a:t>
            </a:r>
            <a:endParaRPr sz="1600"/>
          </a:p>
          <a:p>
            <a:pPr indent="-330200" lvl="1" marL="914400" rtl="0" algn="l">
              <a:spcBef>
                <a:spcPts val="0"/>
              </a:spcBef>
              <a:spcAft>
                <a:spcPts val="0"/>
              </a:spcAft>
              <a:buSzPts val="1600"/>
              <a:buChar char="○"/>
            </a:pPr>
            <a:r>
              <a:rPr lang="en" sz="1600"/>
              <a:t>Executive Committee </a:t>
            </a:r>
            <a:endParaRPr sz="1600"/>
          </a:p>
          <a:p>
            <a:pPr indent="-349250" lvl="0" marL="457200" rtl="0" algn="l">
              <a:spcBef>
                <a:spcPts val="0"/>
              </a:spcBef>
              <a:spcAft>
                <a:spcPts val="0"/>
              </a:spcAft>
              <a:buSzPts val="1900"/>
              <a:buChar char="ᅀ"/>
            </a:pPr>
            <a:r>
              <a:rPr b="1" lang="en" sz="1900"/>
              <a:t>Unfinished Business</a:t>
            </a:r>
            <a:endParaRPr b="1" sz="1900"/>
          </a:p>
          <a:p>
            <a:pPr indent="-349250" lvl="0" marL="457200" rtl="0" algn="l">
              <a:spcBef>
                <a:spcPts val="0"/>
              </a:spcBef>
              <a:spcAft>
                <a:spcPts val="0"/>
              </a:spcAft>
              <a:buSzPts val="1900"/>
              <a:buChar char="ᅀ"/>
            </a:pPr>
            <a:r>
              <a:rPr lang="en" sz="1900"/>
              <a:t>New Business</a:t>
            </a:r>
            <a:endParaRPr sz="1900"/>
          </a:p>
          <a:p>
            <a:pPr indent="-349250" lvl="0" marL="457200" rtl="0" algn="l">
              <a:spcBef>
                <a:spcPts val="0"/>
              </a:spcBef>
              <a:spcAft>
                <a:spcPts val="0"/>
              </a:spcAft>
              <a:buSzPts val="1900"/>
              <a:buChar char="ᅀ"/>
            </a:pPr>
            <a:r>
              <a:rPr lang="en" sz="1900"/>
              <a:t>Announcements</a:t>
            </a:r>
            <a:endParaRPr sz="1900"/>
          </a:p>
          <a:p>
            <a:pPr indent="-349250" lvl="0" marL="457200" rtl="0" algn="l">
              <a:spcBef>
                <a:spcPts val="0"/>
              </a:spcBef>
              <a:spcAft>
                <a:spcPts val="0"/>
              </a:spcAft>
              <a:buSzPts val="1900"/>
              <a:buChar char="ᅀ"/>
            </a:pPr>
            <a:r>
              <a:rPr lang="en" sz="1900"/>
              <a:t>Adjournment</a:t>
            </a:r>
            <a:endParaRPr sz="1900"/>
          </a:p>
        </p:txBody>
      </p:sp>
      <p:sp>
        <p:nvSpPr>
          <p:cNvPr id="582" name="Google Shape;582;p95"/>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96"/>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6"/>
          <p:cNvSpPr txBox="1"/>
          <p:nvPr>
            <p:ph idx="1" type="body"/>
          </p:nvPr>
        </p:nvSpPr>
        <p:spPr>
          <a:xfrm>
            <a:off x="311700" y="1017800"/>
            <a:ext cx="8520600" cy="38121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ᅀ"/>
            </a:pPr>
            <a:r>
              <a:rPr lang="en" sz="1900"/>
              <a:t>Committee Reports</a:t>
            </a:r>
            <a:endParaRPr sz="1600">
              <a:solidFill>
                <a:srgbClr val="222222"/>
              </a:solidFill>
            </a:endParaRPr>
          </a:p>
          <a:p>
            <a:pPr indent="-349250" lvl="0" marL="457200" rtl="0" algn="l">
              <a:spcBef>
                <a:spcPts val="0"/>
              </a:spcBef>
              <a:spcAft>
                <a:spcPts val="0"/>
              </a:spcAft>
              <a:buSzPts val="1900"/>
              <a:buChar char="ᅀ"/>
            </a:pPr>
            <a:r>
              <a:rPr lang="en" sz="1900"/>
              <a:t>Standing Committee</a:t>
            </a:r>
            <a:endParaRPr sz="1600"/>
          </a:p>
          <a:p>
            <a:pPr indent="-330200" lvl="1" marL="914400" rtl="0" algn="l">
              <a:spcBef>
                <a:spcPts val="0"/>
              </a:spcBef>
              <a:spcAft>
                <a:spcPts val="0"/>
              </a:spcAft>
              <a:buSzPts val="1600"/>
              <a:buChar char="○"/>
            </a:pPr>
            <a:r>
              <a:rPr lang="en" sz="1600"/>
              <a:t>Internal Audit</a:t>
            </a:r>
            <a:endParaRPr sz="1600"/>
          </a:p>
          <a:p>
            <a:pPr indent="-330200" lvl="1" marL="914400" rtl="0" algn="l">
              <a:spcBef>
                <a:spcPts val="0"/>
              </a:spcBef>
              <a:spcAft>
                <a:spcPts val="0"/>
              </a:spcAft>
              <a:buSzPts val="1600"/>
              <a:buChar char="○"/>
            </a:pPr>
            <a:r>
              <a:rPr lang="en" sz="1600"/>
              <a:t>Ways and Means</a:t>
            </a:r>
            <a:endParaRPr sz="1600"/>
          </a:p>
          <a:p>
            <a:pPr indent="-330200" lvl="1" marL="914400" rtl="0" algn="l">
              <a:spcBef>
                <a:spcPts val="0"/>
              </a:spcBef>
              <a:spcAft>
                <a:spcPts val="0"/>
              </a:spcAft>
              <a:buSzPts val="1600"/>
              <a:buChar char="○"/>
            </a:pPr>
            <a:r>
              <a:rPr lang="en" sz="1600"/>
              <a:t>Executive Committee</a:t>
            </a:r>
            <a:endParaRPr sz="1600"/>
          </a:p>
          <a:p>
            <a:pPr indent="-349250" lvl="0" marL="457200" rtl="0" algn="l">
              <a:spcBef>
                <a:spcPts val="0"/>
              </a:spcBef>
              <a:spcAft>
                <a:spcPts val="0"/>
              </a:spcAft>
              <a:buSzPts val="1900"/>
              <a:buChar char="ᅀ"/>
            </a:pPr>
            <a:r>
              <a:rPr lang="en" sz="1900"/>
              <a:t>Unfinished Business</a:t>
            </a:r>
            <a:endParaRPr sz="1900"/>
          </a:p>
          <a:p>
            <a:pPr indent="-349250" lvl="0" marL="457200" rtl="0" algn="l">
              <a:spcBef>
                <a:spcPts val="0"/>
              </a:spcBef>
              <a:spcAft>
                <a:spcPts val="0"/>
              </a:spcAft>
              <a:buSzPts val="1900"/>
              <a:buChar char="ᅀ"/>
            </a:pPr>
            <a:r>
              <a:rPr b="1" lang="en" sz="1900"/>
              <a:t>New Business</a:t>
            </a:r>
            <a:endParaRPr b="1" sz="1900"/>
          </a:p>
          <a:p>
            <a:pPr indent="-349250" lvl="0" marL="457200" rtl="0" algn="l">
              <a:spcBef>
                <a:spcPts val="0"/>
              </a:spcBef>
              <a:spcAft>
                <a:spcPts val="0"/>
              </a:spcAft>
              <a:buSzPts val="1900"/>
              <a:buChar char="ᅀ"/>
            </a:pPr>
            <a:r>
              <a:rPr lang="en" sz="1900"/>
              <a:t>Announcements</a:t>
            </a:r>
            <a:endParaRPr sz="1900"/>
          </a:p>
          <a:p>
            <a:pPr indent="-349250" lvl="0" marL="457200" rtl="0" algn="l">
              <a:spcBef>
                <a:spcPts val="0"/>
              </a:spcBef>
              <a:spcAft>
                <a:spcPts val="0"/>
              </a:spcAft>
              <a:buSzPts val="1900"/>
              <a:buChar char="ᅀ"/>
            </a:pPr>
            <a:r>
              <a:rPr lang="en" sz="1900"/>
              <a:t>Adjournment</a:t>
            </a:r>
            <a:endParaRPr sz="1900"/>
          </a:p>
        </p:txBody>
      </p:sp>
      <p:sp>
        <p:nvSpPr>
          <p:cNvPr id="589" name="Google Shape;589;p96"/>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97"/>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Clr>
                <a:schemeClr val="lt1"/>
              </a:buClr>
              <a:buSzPts val="3000"/>
              <a:buFont typeface="Montserrat SemiBold"/>
              <a:buNone/>
            </a:pPr>
            <a:r>
              <a:rPr lang="en"/>
              <a:t>Budget &amp; Finance</a:t>
            </a:r>
            <a:r>
              <a:rPr lang="en"/>
              <a:t> Recommendation</a:t>
            </a:r>
            <a:endParaRPr/>
          </a:p>
        </p:txBody>
      </p:sp>
      <p:sp>
        <p:nvSpPr>
          <p:cNvPr id="595" name="Google Shape;595;p97"/>
          <p:cNvSpPr txBox="1"/>
          <p:nvPr>
            <p:ph idx="1" type="body"/>
          </p:nvPr>
        </p:nvSpPr>
        <p:spPr>
          <a:xfrm>
            <a:off x="1078075" y="1152525"/>
            <a:ext cx="6995100" cy="3876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rPr lang="en" sz="2100"/>
              <a:t>Move that we decrease the ADF Contribution line item ($3900) by $1000 to fulfill the request from the AKA Sorority and future D9 requests after that fact.</a:t>
            </a:r>
            <a:endParaRPr sz="2100"/>
          </a:p>
          <a:p>
            <a:pPr indent="-228600" lvl="0" marL="457200" rtl="0" algn="l">
              <a:lnSpc>
                <a:spcPct val="115000"/>
              </a:lnSpc>
              <a:spcBef>
                <a:spcPts val="0"/>
              </a:spcBef>
              <a:spcAft>
                <a:spcPts val="0"/>
              </a:spcAft>
              <a:buClr>
                <a:schemeClr val="lt2"/>
              </a:buClr>
              <a:buSzPts val="2000"/>
              <a:buFont typeface="Montserra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8"/>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Clr>
                <a:schemeClr val="lt1"/>
              </a:buClr>
              <a:buSzPct val="100000"/>
              <a:buFont typeface="Montserrat SemiBold"/>
              <a:buNone/>
            </a:pPr>
            <a:r>
              <a:rPr lang="en"/>
              <a:t>Budget &amp; Finance Recommendation (Amended)</a:t>
            </a:r>
            <a:endParaRPr/>
          </a:p>
        </p:txBody>
      </p:sp>
      <p:sp>
        <p:nvSpPr>
          <p:cNvPr id="601" name="Google Shape;601;p98"/>
          <p:cNvSpPr txBox="1"/>
          <p:nvPr>
            <p:ph idx="1" type="body"/>
          </p:nvPr>
        </p:nvSpPr>
        <p:spPr>
          <a:xfrm>
            <a:off x="1078075" y="1152525"/>
            <a:ext cx="6995100" cy="3876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rPr lang="en" sz="2100"/>
              <a:t>Move that we decrease the ADF Contribution line item ($3900) by $1000 to fulfill the request from the AKA Sorority ($245) and future D9 requests after that fact.</a:t>
            </a:r>
            <a:endParaRPr sz="2100"/>
          </a:p>
          <a:p>
            <a:pPr indent="-228600" lvl="0" marL="457200" rtl="0" algn="l">
              <a:lnSpc>
                <a:spcPct val="115000"/>
              </a:lnSpc>
              <a:spcBef>
                <a:spcPts val="0"/>
              </a:spcBef>
              <a:spcAft>
                <a:spcPts val="0"/>
              </a:spcAft>
              <a:buClr>
                <a:schemeClr val="lt2"/>
              </a:buClr>
              <a:buSzPts val="2000"/>
              <a:buFont typeface="Montserra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6"/>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Welcome Visiting Sorors!</a:t>
            </a:r>
            <a:endParaRPr/>
          </a:p>
        </p:txBody>
      </p:sp>
      <p:pic>
        <p:nvPicPr>
          <p:cNvPr id="136" name="Google Shape;136;p36"/>
          <p:cNvPicPr preferRelativeResize="0"/>
          <p:nvPr/>
        </p:nvPicPr>
        <p:blipFill rotWithShape="1">
          <a:blip r:embed="rId3">
            <a:alphaModFix/>
          </a:blip>
          <a:srcRect b="0" l="19465" r="0" t="0"/>
          <a:stretch/>
        </p:blipFill>
        <p:spPr>
          <a:xfrm>
            <a:off x="4572008" y="1681169"/>
            <a:ext cx="4260406" cy="2377535"/>
          </a:xfrm>
          <a:prstGeom prst="rect">
            <a:avLst/>
          </a:prstGeom>
          <a:noFill/>
          <a:ln>
            <a:noFill/>
          </a:ln>
          <a:effectLst>
            <a:outerShdw blurRad="57150" rotWithShape="0" algn="bl" dir="5400000" dist="19050">
              <a:srgbClr val="000000">
                <a:alpha val="50000"/>
              </a:srgbClr>
            </a:outerShdw>
          </a:effectLst>
        </p:spPr>
      </p:pic>
      <p:sp>
        <p:nvSpPr>
          <p:cNvPr id="137" name="Google Shape;137;p36"/>
          <p:cNvSpPr/>
          <p:nvPr/>
        </p:nvSpPr>
        <p:spPr>
          <a:xfrm>
            <a:off x="4705350" y="3561650"/>
            <a:ext cx="4067400" cy="391200"/>
          </a:xfrm>
          <a:prstGeom prst="ribbon2">
            <a:avLst>
              <a:gd fmla="val 14603" name="adj1"/>
              <a:gd fmla="val 75000" name="adj2"/>
            </a:avLst>
          </a:prstGeom>
          <a:solidFill>
            <a:schemeClr val="lt1"/>
          </a:solidFill>
          <a:ln cap="flat" cmpd="sng" w="9525">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dk2"/>
                </a:solidFill>
                <a:latin typeface="Lobster"/>
                <a:ea typeface="Lobster"/>
                <a:cs typeface="Lobster"/>
                <a:sym typeface="Lobster"/>
              </a:rPr>
              <a:t>Welcome to Austin!</a:t>
            </a:r>
            <a:endParaRPr/>
          </a:p>
        </p:txBody>
      </p:sp>
      <p:sp>
        <p:nvSpPr>
          <p:cNvPr id="138" name="Google Shape;138;p36"/>
          <p:cNvSpPr txBox="1"/>
          <p:nvPr>
            <p:ph idx="1" type="body"/>
          </p:nvPr>
        </p:nvSpPr>
        <p:spPr>
          <a:xfrm>
            <a:off x="311700" y="1152475"/>
            <a:ext cx="8520600" cy="3812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b="1" lang="en" sz="1500"/>
              <a:t>Introductions/Greetings</a:t>
            </a:r>
            <a:endParaRPr sz="1500"/>
          </a:p>
          <a:p>
            <a:pPr indent="-323850" lvl="0" marL="457200" rtl="0" algn="l">
              <a:spcBef>
                <a:spcPts val="0"/>
              </a:spcBef>
              <a:spcAft>
                <a:spcPts val="0"/>
              </a:spcAft>
              <a:buSzPts val="1500"/>
              <a:buChar char="ᅀ"/>
            </a:pPr>
            <a:r>
              <a:rPr lang="en" sz="1500"/>
              <a:t>Minutes</a:t>
            </a:r>
            <a:endParaRPr sz="1500"/>
          </a:p>
          <a:p>
            <a:pPr indent="-323850" lvl="0" marL="457200" rtl="0" algn="l">
              <a:spcBef>
                <a:spcPts val="0"/>
              </a:spcBef>
              <a:spcAft>
                <a:spcPts val="0"/>
              </a:spcAft>
              <a:buSzPts val="1500"/>
              <a:buChar char="ᅀ"/>
            </a:pPr>
            <a:r>
              <a:rPr lang="en" sz="1500"/>
              <a:t>Communications</a:t>
            </a:r>
            <a:endParaRPr b="1"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9"/>
          <p:cNvSpPr txBox="1"/>
          <p:nvPr>
            <p:ph type="title"/>
          </p:nvPr>
        </p:nvSpPr>
        <p:spPr>
          <a:xfrm>
            <a:off x="0" y="0"/>
            <a:ext cx="7809300" cy="5143500"/>
          </a:xfrm>
          <a:prstGeom prst="rect">
            <a:avLst/>
          </a:prstGeom>
          <a:solidFill>
            <a:schemeClr val="dk2"/>
          </a:solidFill>
        </p:spPr>
        <p:txBody>
          <a:bodyPr anchorCtr="0" anchor="ctr" bIns="91425" lIns="91425" spcFirstLastPara="1" rIns="91425" wrap="square" tIns="91425">
            <a:normAutofit/>
          </a:bodyPr>
          <a:lstStyle/>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4000">
              <a:solidFill>
                <a:schemeClr val="lt1"/>
              </a:solidFill>
            </a:endParaRPr>
          </a:p>
          <a:p>
            <a:pPr indent="0" lvl="0" marL="0" rtl="0" algn="ctr">
              <a:spcBef>
                <a:spcPts val="0"/>
              </a:spcBef>
              <a:spcAft>
                <a:spcPts val="0"/>
              </a:spcAft>
              <a:buNone/>
            </a:pPr>
            <a:r>
              <a:rPr lang="en" sz="4000">
                <a:solidFill>
                  <a:schemeClr val="lt1"/>
                </a:solidFill>
              </a:rPr>
              <a:t>Announcements</a:t>
            </a:r>
            <a:endParaRPr sz="4000">
              <a:solidFill>
                <a:schemeClr val="lt1"/>
              </a:solidFill>
            </a:endParaRPr>
          </a:p>
          <a:p>
            <a:pPr indent="0" lvl="0" marL="0" rtl="0" algn="l">
              <a:spcBef>
                <a:spcPts val="0"/>
              </a:spcBef>
              <a:spcAft>
                <a:spcPts val="0"/>
              </a:spcAft>
              <a:buNone/>
            </a:pPr>
            <a:r>
              <a:t/>
            </a:r>
            <a:endParaRPr sz="4000">
              <a:solidFill>
                <a:schemeClr val="lt1"/>
              </a:solidFill>
            </a:endParaRPr>
          </a:p>
          <a:p>
            <a:pPr indent="0" lvl="0" marL="0" rtl="0" algn="ctr">
              <a:spcBef>
                <a:spcPts val="0"/>
              </a:spcBef>
              <a:spcAft>
                <a:spcPts val="0"/>
              </a:spcAft>
              <a:buNone/>
            </a:pPr>
            <a:r>
              <a:t/>
            </a:r>
            <a:endParaRPr sz="3500">
              <a:solidFill>
                <a:schemeClr val="lt1"/>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00"/>
          <p:cNvSpPr txBox="1"/>
          <p:nvPr/>
        </p:nvSpPr>
        <p:spPr>
          <a:xfrm>
            <a:off x="311700" y="1152475"/>
            <a:ext cx="8669100" cy="37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2"/>
              </a:buClr>
              <a:buSzPts val="1100"/>
              <a:buFont typeface="Arial"/>
              <a:buNone/>
            </a:pPr>
            <a:r>
              <a:rPr b="1" lang="en" sz="1600">
                <a:solidFill>
                  <a:schemeClr val="lt2"/>
                </a:solidFill>
                <a:latin typeface="Montserrat"/>
                <a:ea typeface="Montserrat"/>
                <a:cs typeface="Montserrat"/>
                <a:sym typeface="Montserrat"/>
              </a:rPr>
              <a:t>Executive Board Meeting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lang="en" sz="1600">
                <a:solidFill>
                  <a:schemeClr val="lt2"/>
                </a:solidFill>
                <a:latin typeface="Montserrat"/>
                <a:ea typeface="Montserrat"/>
                <a:cs typeface="Montserrat"/>
                <a:sym typeface="Montserrat"/>
              </a:rPr>
              <a:t>Tuesday, October 3, 2023 - Virtual</a:t>
            </a:r>
            <a:endParaRPr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lang="en" sz="1600" u="sng">
                <a:solidFill>
                  <a:schemeClr val="accent5"/>
                </a:solidFill>
                <a:latin typeface="Montserrat"/>
                <a:ea typeface="Montserrat"/>
                <a:cs typeface="Montserrat"/>
                <a:sym typeface="Montserrat"/>
                <a:hlinkClick r:id="rId3">
                  <a:extLst>
                    <a:ext uri="{A12FA001-AC4F-418D-AE19-62706E023703}">
                      <ahyp:hlinkClr val="tx"/>
                    </a:ext>
                  </a:extLst>
                </a:hlinkClick>
              </a:rPr>
              <a:t>https://zoom.us/meeting/register/tJAuceuprDgsE92JfgXwdl7vmjQBNVhfPmUb</a:t>
            </a:r>
            <a:endParaRPr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b="1" lang="en" sz="1600">
                <a:solidFill>
                  <a:schemeClr val="lt2"/>
                </a:solidFill>
                <a:latin typeface="Montserrat"/>
                <a:ea typeface="Montserrat"/>
                <a:cs typeface="Montserrat"/>
                <a:sym typeface="Montserrat"/>
              </a:rPr>
              <a:t>Chapter Meeting</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lang="en" sz="1600">
                <a:solidFill>
                  <a:schemeClr val="lt2"/>
                </a:solidFill>
                <a:latin typeface="Montserrat"/>
                <a:ea typeface="Montserrat"/>
                <a:cs typeface="Montserrat"/>
                <a:sym typeface="Montserrat"/>
              </a:rPr>
              <a:t>Saturday, October 7, 2023 - In Person </a:t>
            </a:r>
            <a:endParaRPr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lang="en" sz="1600">
                <a:solidFill>
                  <a:schemeClr val="lt2"/>
                </a:solidFill>
                <a:latin typeface="Montserrat"/>
                <a:ea typeface="Montserrat"/>
                <a:cs typeface="Montserrat"/>
                <a:sym typeface="Montserrat"/>
              </a:rPr>
              <a:t>ACC Highland Campus</a:t>
            </a:r>
            <a:endParaRPr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rPr b="1" lang="en" sz="1600">
                <a:solidFill>
                  <a:schemeClr val="lt2"/>
                </a:solidFill>
                <a:latin typeface="Montserrat"/>
                <a:ea typeface="Montserrat"/>
                <a:cs typeface="Montserrat"/>
                <a:sym typeface="Montserrat"/>
              </a:rPr>
              <a:t>Chapter Document Passwords</a:t>
            </a:r>
            <a:endParaRPr b="1" sz="1600">
              <a:solidFill>
                <a:schemeClr val="lt2"/>
              </a:solidFill>
              <a:latin typeface="Montserrat"/>
              <a:ea typeface="Montserrat"/>
              <a:cs typeface="Montserrat"/>
              <a:sym typeface="Montserrat"/>
            </a:endParaRPr>
          </a:p>
          <a:p>
            <a:pPr indent="0" lvl="0" marL="0" rtl="0" algn="l">
              <a:spcBef>
                <a:spcPts val="0"/>
              </a:spcBef>
              <a:spcAft>
                <a:spcPts val="0"/>
              </a:spcAft>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a:p>
            <a:pPr indent="0" lvl="0" marL="0" rtl="0" algn="l">
              <a:spcBef>
                <a:spcPts val="0"/>
              </a:spcBef>
              <a:spcAft>
                <a:spcPts val="0"/>
              </a:spcAft>
              <a:buClr>
                <a:schemeClr val="lt2"/>
              </a:buClr>
              <a:buSzPts val="1100"/>
              <a:buFont typeface="Arial"/>
              <a:buNone/>
            </a:pPr>
            <a:r>
              <a:t/>
            </a:r>
            <a:endParaRPr sz="1600">
              <a:solidFill>
                <a:schemeClr val="lt2"/>
              </a:solidFill>
              <a:latin typeface="Montserrat"/>
              <a:ea typeface="Montserrat"/>
              <a:cs typeface="Montserrat"/>
              <a:sym typeface="Montserrat"/>
            </a:endParaRPr>
          </a:p>
          <a:p>
            <a:pPr indent="0" lvl="0" marL="0" rtl="0" algn="ctr">
              <a:lnSpc>
                <a:spcPct val="115000"/>
              </a:lnSpc>
              <a:spcBef>
                <a:spcPts val="0"/>
              </a:spcBef>
              <a:spcAft>
                <a:spcPts val="0"/>
              </a:spcAft>
              <a:buClr>
                <a:schemeClr val="lt2"/>
              </a:buClr>
              <a:buSzPts val="1100"/>
              <a:buFont typeface="Arial"/>
              <a:buNone/>
            </a:pPr>
            <a:r>
              <a:t/>
            </a:r>
            <a:endParaRPr b="1" sz="1600">
              <a:solidFill>
                <a:schemeClr val="lt2"/>
              </a:solidFill>
              <a:latin typeface="Montserrat"/>
              <a:ea typeface="Montserrat"/>
              <a:cs typeface="Montserrat"/>
              <a:sym typeface="Montserrat"/>
            </a:endParaRPr>
          </a:p>
        </p:txBody>
      </p:sp>
      <p:sp>
        <p:nvSpPr>
          <p:cNvPr id="612" name="Google Shape;612;p100"/>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Announcements</a:t>
            </a:r>
            <a:endParaRPr/>
          </a:p>
        </p:txBody>
      </p:sp>
      <p:graphicFrame>
        <p:nvGraphicFramePr>
          <p:cNvPr id="613" name="Google Shape;613;p100"/>
          <p:cNvGraphicFramePr/>
          <p:nvPr/>
        </p:nvGraphicFramePr>
        <p:xfrm>
          <a:off x="501425" y="3543875"/>
          <a:ext cx="3000000" cy="3000000"/>
        </p:xfrm>
        <a:graphic>
          <a:graphicData uri="http://schemas.openxmlformats.org/drawingml/2006/table">
            <a:tbl>
              <a:tblPr>
                <a:noFill/>
                <a:tableStyleId>{14F0F901-7E7A-44A7-B7D6-D05B893CA100}</a:tableStyleId>
              </a:tblPr>
              <a:tblGrid>
                <a:gridCol w="2225350"/>
                <a:gridCol w="2539700"/>
              </a:tblGrid>
              <a:tr h="381000">
                <a:tc>
                  <a:txBody>
                    <a:bodyPr/>
                    <a:lstStyle/>
                    <a:p>
                      <a:pPr indent="0" lvl="0" marL="0" rtl="0" algn="l">
                        <a:spcBef>
                          <a:spcPts val="0"/>
                        </a:spcBef>
                        <a:spcAft>
                          <a:spcPts val="0"/>
                        </a:spcAft>
                        <a:buNone/>
                      </a:pPr>
                      <a:r>
                        <a:rPr lang="en"/>
                        <a:t>Chapter Roster</a:t>
                      </a:r>
                      <a:endParaRPr/>
                    </a:p>
                  </a:txBody>
                  <a:tcPr marT="91425" marB="91425" marR="91425" marL="91425"/>
                </a:tc>
                <a:tc>
                  <a:txBody>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&lt;AAC&gt;R0S7ER!</a:t>
                      </a:r>
                      <a:endParaRPr/>
                    </a:p>
                  </a:txBody>
                  <a:tcPr marT="91425" marB="91425" marR="91425" marL="91425"/>
                </a:tc>
              </a:tr>
              <a:tr h="381000">
                <a:tc>
                  <a:txBody>
                    <a:bodyPr/>
                    <a:lstStyle/>
                    <a:p>
                      <a:pPr indent="0" lvl="0" marL="0" rtl="0" algn="l">
                        <a:spcBef>
                          <a:spcPts val="0"/>
                        </a:spcBef>
                        <a:spcAft>
                          <a:spcPts val="0"/>
                        </a:spcAft>
                        <a:buNone/>
                      </a:pPr>
                      <a:r>
                        <a:rPr lang="en"/>
                        <a:t>Treasurer’s Report</a:t>
                      </a:r>
                      <a:endParaRPr/>
                    </a:p>
                  </a:txBody>
                  <a:tcPr marT="91425" marB="91425" marR="91425" marL="91425"/>
                </a:tc>
                <a:tc>
                  <a:txBody>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d5t^R3P097</a:t>
                      </a:r>
                      <a:endParaRPr/>
                    </a:p>
                  </a:txBody>
                  <a:tcPr marT="91425" marB="91425" marR="91425" marL="91425"/>
                </a:tc>
              </a:tr>
              <a:tr h="381000">
                <a:tc>
                  <a:txBody>
                    <a:bodyPr/>
                    <a:lstStyle/>
                    <a:p>
                      <a:pPr indent="0" lvl="0" marL="0" rtl="0" algn="l">
                        <a:spcBef>
                          <a:spcPts val="0"/>
                        </a:spcBef>
                        <a:spcAft>
                          <a:spcPts val="0"/>
                        </a:spcAft>
                        <a:buNone/>
                      </a:pPr>
                      <a:r>
                        <a:rPr lang="en"/>
                        <a:t>Sister II Sister Circle</a:t>
                      </a:r>
                      <a:endParaRPr/>
                    </a:p>
                  </a:txBody>
                  <a:tcPr marT="91425" marB="91425" marR="91425" marL="91425"/>
                </a:tc>
                <a:tc>
                  <a:txBody>
                    <a:bodyPr/>
                    <a:lstStyle/>
                    <a:p>
                      <a:pPr indent="0" lvl="0" marL="0" rtl="0" algn="l">
                        <a:spcBef>
                          <a:spcPts val="0"/>
                        </a:spcBef>
                        <a:spcAft>
                          <a:spcPts val="0"/>
                        </a:spcAft>
                        <a:buNone/>
                      </a:pPr>
                      <a:r>
                        <a:rPr lang="en">
                          <a:solidFill>
                            <a:schemeClr val="lt2"/>
                          </a:solidFill>
                          <a:latin typeface="Montserrat"/>
                          <a:ea typeface="Montserrat"/>
                          <a:cs typeface="Montserrat"/>
                          <a:sym typeface="Montserrat"/>
                        </a:rPr>
                        <a:t>DSTatx^1913</a:t>
                      </a:r>
                      <a:endParaRPr>
                        <a:solidFill>
                          <a:schemeClr val="lt2"/>
                        </a:solidFill>
                        <a:latin typeface="Montserrat"/>
                        <a:ea typeface="Montserrat"/>
                        <a:cs typeface="Montserrat"/>
                        <a:sym typeface="Montserrat"/>
                      </a:endParaRPr>
                    </a:p>
                  </a:txBody>
                  <a:tcPr marT="91425" marB="91425" marR="91425" marL="91425"/>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101"/>
          <p:cNvSpPr txBox="1"/>
          <p:nvPr/>
        </p:nvSpPr>
        <p:spPr>
          <a:xfrm>
            <a:off x="311700" y="1152475"/>
            <a:ext cx="8669100" cy="37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2"/>
              </a:buClr>
              <a:buSzPts val="1100"/>
              <a:buFont typeface="Arial"/>
              <a:buNone/>
            </a:pPr>
            <a:r>
              <a:rPr b="1" lang="en" sz="1600">
                <a:solidFill>
                  <a:schemeClr val="lt2"/>
                </a:solidFill>
                <a:latin typeface="Montserrat"/>
                <a:ea typeface="Montserrat"/>
                <a:cs typeface="Montserrat"/>
                <a:sym typeface="Montserrat"/>
              </a:rPr>
              <a:t>Chapter Meeting Documents</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chemeClr val="lt2"/>
                </a:solidFill>
                <a:latin typeface="Montserrat"/>
                <a:ea typeface="Montserrat"/>
                <a:cs typeface="Montserrat"/>
                <a:sym typeface="Montserrat"/>
              </a:rPr>
              <a:t>Documents Library → Chapter Meeting Docs (folder)</a:t>
            </a:r>
            <a:endParaRPr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lt2"/>
              </a:solidFill>
              <a:latin typeface="Montserrat"/>
              <a:ea typeface="Montserrat"/>
              <a:cs typeface="Montserrat"/>
              <a:sym typeface="Montserrat"/>
            </a:endParaRPr>
          </a:p>
        </p:txBody>
      </p:sp>
      <p:sp>
        <p:nvSpPr>
          <p:cNvPr id="619" name="Google Shape;619;p101"/>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Announcements</a:t>
            </a:r>
            <a:endParaRPr/>
          </a:p>
        </p:txBody>
      </p:sp>
      <p:grpSp>
        <p:nvGrpSpPr>
          <p:cNvPr id="620" name="Google Shape;620;p101"/>
          <p:cNvGrpSpPr/>
          <p:nvPr/>
        </p:nvGrpSpPr>
        <p:grpSpPr>
          <a:xfrm>
            <a:off x="885776" y="1881300"/>
            <a:ext cx="5451699" cy="3031977"/>
            <a:chOff x="311701" y="1822800"/>
            <a:chExt cx="5451699" cy="3031977"/>
          </a:xfrm>
        </p:grpSpPr>
        <p:pic>
          <p:nvPicPr>
            <p:cNvPr id="621" name="Google Shape;621;p101"/>
            <p:cNvPicPr preferRelativeResize="0"/>
            <p:nvPr/>
          </p:nvPicPr>
          <p:blipFill>
            <a:blip r:embed="rId3">
              <a:alphaModFix/>
            </a:blip>
            <a:stretch>
              <a:fillRect/>
            </a:stretch>
          </p:blipFill>
          <p:spPr>
            <a:xfrm>
              <a:off x="311701" y="1822802"/>
              <a:ext cx="5451699" cy="3031975"/>
            </a:xfrm>
            <a:prstGeom prst="rect">
              <a:avLst/>
            </a:prstGeom>
            <a:noFill/>
            <a:ln>
              <a:noFill/>
            </a:ln>
          </p:spPr>
        </p:pic>
        <p:sp>
          <p:nvSpPr>
            <p:cNvPr id="622" name="Google Shape;622;p101"/>
            <p:cNvSpPr/>
            <p:nvPr/>
          </p:nvSpPr>
          <p:spPr>
            <a:xfrm>
              <a:off x="548625" y="2080825"/>
              <a:ext cx="902100" cy="23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3" name="Google Shape;623;p101"/>
            <p:cNvCxnSpPr/>
            <p:nvPr/>
          </p:nvCxnSpPr>
          <p:spPr>
            <a:xfrm flipH="1">
              <a:off x="1450725" y="1822800"/>
              <a:ext cx="464400" cy="2325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02"/>
          <p:cNvSpPr txBox="1"/>
          <p:nvPr>
            <p:ph type="title"/>
          </p:nvPr>
        </p:nvSpPr>
        <p:spPr>
          <a:xfrm>
            <a:off x="163350" y="113600"/>
            <a:ext cx="8817300" cy="9042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Clr>
                <a:schemeClr val="lt1"/>
              </a:buClr>
              <a:buSzPts val="3000"/>
              <a:buFont typeface="Montserrat SemiBold"/>
              <a:buNone/>
            </a:pPr>
            <a:r>
              <a:rPr lang="en"/>
              <a:t>Announcements</a:t>
            </a:r>
            <a:endParaRPr/>
          </a:p>
        </p:txBody>
      </p:sp>
      <p:sp>
        <p:nvSpPr>
          <p:cNvPr id="629" name="Google Shape;629;p102"/>
          <p:cNvSpPr txBox="1"/>
          <p:nvPr>
            <p:ph idx="1" type="body"/>
          </p:nvPr>
        </p:nvSpPr>
        <p:spPr>
          <a:xfrm>
            <a:off x="311700" y="1152475"/>
            <a:ext cx="8520600" cy="3651600"/>
          </a:xfrm>
          <a:prstGeom prst="rect">
            <a:avLst/>
          </a:prstGeom>
          <a:noFill/>
          <a:ln>
            <a:noFill/>
          </a:ln>
        </p:spPr>
        <p:txBody>
          <a:bodyPr anchorCtr="0" anchor="t" bIns="91425" lIns="91425" spcFirstLastPara="1" rIns="91425" wrap="square" tIns="91425">
            <a:noAutofit/>
          </a:bodyPr>
          <a:lstStyle/>
          <a:p>
            <a:pPr indent="0" lvl="0" marL="101600" rtl="0" algn="just">
              <a:lnSpc>
                <a:spcPct val="105000"/>
              </a:lnSpc>
              <a:spcBef>
                <a:spcPts val="1000"/>
              </a:spcBef>
              <a:spcAft>
                <a:spcPts val="0"/>
              </a:spcAft>
              <a:buSzPts val="2000"/>
              <a:buNone/>
            </a:pPr>
            <a:r>
              <a:rPr i="0" lang="en" sz="1900" u="none" strike="noStrike">
                <a:solidFill>
                  <a:srgbClr val="000000"/>
                </a:solidFill>
              </a:rPr>
              <a:t>Our next Budget and Finance Committee meeting will be October 11, 2023.  Committee chairs should submit ALL budget adjustment requests for both the SY2023 and FY2024 no later than September 15, 2023. </a:t>
            </a:r>
            <a:endParaRPr sz="1900"/>
          </a:p>
          <a:p>
            <a:pPr indent="0" lvl="0" marL="101600" rtl="0" algn="just">
              <a:lnSpc>
                <a:spcPct val="105000"/>
              </a:lnSpc>
              <a:spcBef>
                <a:spcPts val="1000"/>
              </a:spcBef>
              <a:spcAft>
                <a:spcPts val="0"/>
              </a:spcAft>
              <a:buSzPts val="2000"/>
              <a:buNone/>
            </a:pPr>
            <a:r>
              <a:rPr lang="en" sz="1900">
                <a:solidFill>
                  <a:srgbClr val="000000"/>
                </a:solidFill>
              </a:rPr>
              <a:t>Committee chairs - Please remember to include your up-to-date committee ledger with your voucher requests. We have been very lenient so far – but will be returning any future requests that do not include your committee ledger. This is to ensure that you have sufficient funds for the voucher request you are submitting. </a:t>
            </a:r>
            <a:endParaRPr i="0" sz="1900" u="none" strike="noStrike">
              <a:solidFill>
                <a:srgbClr val="000000"/>
              </a:solidFill>
            </a:endParaRPr>
          </a:p>
          <a:p>
            <a:pPr indent="-228600" lvl="0" marL="457200" rtl="0" algn="l">
              <a:lnSpc>
                <a:spcPct val="105000"/>
              </a:lnSpc>
              <a:spcBef>
                <a:spcPts val="1000"/>
              </a:spcBef>
              <a:spcAft>
                <a:spcPts val="0"/>
              </a:spcAft>
              <a:buClr>
                <a:schemeClr val="lt2"/>
              </a:buClr>
              <a:buSzPts val="2000"/>
              <a:buFont typeface="Montserra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3"/>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03"/>
          <p:cNvSpPr txBox="1"/>
          <p:nvPr>
            <p:ph idx="1" type="body"/>
          </p:nvPr>
        </p:nvSpPr>
        <p:spPr>
          <a:xfrm>
            <a:off x="311700" y="1017800"/>
            <a:ext cx="8520600" cy="3812100"/>
          </a:xfrm>
          <a:prstGeom prst="rect">
            <a:avLst/>
          </a:prstGeom>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SzPts val="1600"/>
              <a:buChar char="ᅀ"/>
            </a:pPr>
            <a:r>
              <a:rPr lang="en" sz="1600"/>
              <a:t>Committee Reports</a:t>
            </a:r>
            <a:endParaRPr sz="1600">
              <a:solidFill>
                <a:srgbClr val="222222"/>
              </a:solidFill>
            </a:endParaRPr>
          </a:p>
          <a:p>
            <a:pPr indent="-330200" lvl="0" marL="457200" rtl="0" algn="l">
              <a:spcBef>
                <a:spcPts val="0"/>
              </a:spcBef>
              <a:spcAft>
                <a:spcPts val="0"/>
              </a:spcAft>
              <a:buSzPts val="1600"/>
              <a:buChar char="ᅀ"/>
            </a:pPr>
            <a:r>
              <a:rPr lang="en" sz="1600"/>
              <a:t>Standing Committee</a:t>
            </a:r>
            <a:endParaRPr sz="1600"/>
          </a:p>
          <a:p>
            <a:pPr indent="-330200" lvl="1" marL="914400" rtl="0" algn="l">
              <a:spcBef>
                <a:spcPts val="0"/>
              </a:spcBef>
              <a:spcAft>
                <a:spcPts val="0"/>
              </a:spcAft>
              <a:buSzPts val="1600"/>
              <a:buChar char="○"/>
            </a:pPr>
            <a:r>
              <a:rPr lang="en" sz="1600"/>
              <a:t>Internal Audit</a:t>
            </a:r>
            <a:endParaRPr sz="1600"/>
          </a:p>
          <a:p>
            <a:pPr indent="-330200" lvl="1" marL="914400" rtl="0" algn="l">
              <a:spcBef>
                <a:spcPts val="0"/>
              </a:spcBef>
              <a:spcAft>
                <a:spcPts val="0"/>
              </a:spcAft>
              <a:buSzPts val="1600"/>
              <a:buChar char="○"/>
            </a:pPr>
            <a:r>
              <a:rPr lang="en" sz="1600"/>
              <a:t>Nominating Committee</a:t>
            </a:r>
            <a:endParaRPr sz="1600"/>
          </a:p>
          <a:p>
            <a:pPr indent="-330200" lvl="0" marL="457200" rtl="0" algn="l">
              <a:spcBef>
                <a:spcPts val="0"/>
              </a:spcBef>
              <a:spcAft>
                <a:spcPts val="0"/>
              </a:spcAft>
              <a:buSzPts val="1600"/>
              <a:buChar char="ᅀ"/>
            </a:pPr>
            <a:r>
              <a:rPr lang="en" sz="1600"/>
              <a:t>Unfinished Business</a:t>
            </a:r>
            <a:endParaRPr sz="1600"/>
          </a:p>
          <a:p>
            <a:pPr indent="-330200" lvl="0" marL="457200" rtl="0" algn="l">
              <a:spcBef>
                <a:spcPts val="0"/>
              </a:spcBef>
              <a:spcAft>
                <a:spcPts val="0"/>
              </a:spcAft>
              <a:buSzPts val="1600"/>
              <a:buChar char="ᅀ"/>
            </a:pPr>
            <a:r>
              <a:rPr lang="en" sz="1600"/>
              <a:t>New Business</a:t>
            </a:r>
            <a:endParaRPr sz="1600"/>
          </a:p>
          <a:p>
            <a:pPr indent="-330200" lvl="1" marL="914400" rtl="0" algn="l">
              <a:spcBef>
                <a:spcPts val="0"/>
              </a:spcBef>
              <a:spcAft>
                <a:spcPts val="0"/>
              </a:spcAft>
              <a:buSzPts val="1600"/>
              <a:buChar char="○"/>
            </a:pPr>
            <a:r>
              <a:rPr lang="en" sz="1600"/>
              <a:t>Community Partnership</a:t>
            </a:r>
            <a:endParaRPr sz="1600"/>
          </a:p>
          <a:p>
            <a:pPr indent="-330200" lvl="0" marL="457200" rtl="0" algn="l">
              <a:spcBef>
                <a:spcPts val="0"/>
              </a:spcBef>
              <a:spcAft>
                <a:spcPts val="0"/>
              </a:spcAft>
              <a:buSzPts val="1600"/>
              <a:buChar char="ᅀ"/>
            </a:pPr>
            <a:r>
              <a:rPr lang="en" sz="1600"/>
              <a:t>Announcements</a:t>
            </a:r>
            <a:endParaRPr sz="1600"/>
          </a:p>
          <a:p>
            <a:pPr indent="-330200" lvl="0" marL="457200" rtl="0" algn="l">
              <a:spcBef>
                <a:spcPts val="0"/>
              </a:spcBef>
              <a:spcAft>
                <a:spcPts val="0"/>
              </a:spcAft>
              <a:buSzPts val="1600"/>
              <a:buChar char="ᅀ"/>
            </a:pPr>
            <a:r>
              <a:rPr b="1" lang="en" sz="1600"/>
              <a:t>Adjournment</a:t>
            </a:r>
            <a:endParaRPr b="1" sz="1600"/>
          </a:p>
          <a:p>
            <a:pPr indent="-330200" lvl="0" marL="457200" rtl="0" algn="l">
              <a:spcBef>
                <a:spcPts val="0"/>
              </a:spcBef>
              <a:spcAft>
                <a:spcPts val="0"/>
              </a:spcAft>
              <a:buClr>
                <a:schemeClr val="dk2"/>
              </a:buClr>
              <a:buSzPts val="1600"/>
              <a:buChar char="ᅀ"/>
            </a:pPr>
            <a:r>
              <a:rPr lang="en" sz="1600">
                <a:solidFill>
                  <a:schemeClr val="dk2"/>
                </a:solidFill>
              </a:rPr>
              <a:t>“Theme Song” Video </a:t>
            </a:r>
            <a:r>
              <a:rPr lang="en" sz="1600"/>
              <a:t>after closing</a:t>
            </a:r>
            <a:endParaRPr sz="1600"/>
          </a:p>
        </p:txBody>
      </p:sp>
      <p:sp>
        <p:nvSpPr>
          <p:cNvPr id="636" name="Google Shape;636;p103"/>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Meeting Agenda</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4"/>
          <p:cNvSpPr txBox="1"/>
          <p:nvPr>
            <p:ph type="title"/>
          </p:nvPr>
        </p:nvSpPr>
        <p:spPr>
          <a:xfrm>
            <a:off x="1011125" y="788375"/>
            <a:ext cx="7187700" cy="3697800"/>
          </a:xfrm>
          <a:prstGeom prst="rect">
            <a:avLst/>
          </a:prstGeom>
          <a:solidFill>
            <a:schemeClr val="lt1"/>
          </a:solidFill>
          <a:ln>
            <a:noFill/>
          </a:ln>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642" name="Google Shape;642;p104" title="Copy of 06-DST-National-Hymn-singing.mp3">
            <a:hlinkClick r:id="rId3"/>
          </p:cNvPr>
          <p:cNvPicPr preferRelativeResize="0"/>
          <p:nvPr/>
        </p:nvPicPr>
        <p:blipFill>
          <a:blip r:embed="rId4">
            <a:alphaModFix/>
          </a:blip>
          <a:stretch>
            <a:fillRect/>
          </a:stretch>
        </p:blipFill>
        <p:spPr>
          <a:xfrm>
            <a:off x="102375" y="4486175"/>
            <a:ext cx="457200" cy="457200"/>
          </a:xfrm>
          <a:prstGeom prst="rect">
            <a:avLst/>
          </a:prstGeom>
          <a:noFill/>
          <a:ln>
            <a:noFill/>
          </a:ln>
        </p:spPr>
      </p:pic>
      <p:pic>
        <p:nvPicPr>
          <p:cNvPr id="643" name="Google Shape;643;p104"/>
          <p:cNvPicPr preferRelativeResize="0"/>
          <p:nvPr/>
        </p:nvPicPr>
        <p:blipFill>
          <a:blip r:embed="rId5">
            <a:alphaModFix/>
          </a:blip>
          <a:stretch>
            <a:fillRect/>
          </a:stretch>
        </p:blipFill>
        <p:spPr>
          <a:xfrm>
            <a:off x="829075" y="470250"/>
            <a:ext cx="7485850" cy="4203007"/>
          </a:xfrm>
          <a:prstGeom prst="rect">
            <a:avLst/>
          </a:prstGeom>
          <a:noFill/>
          <a:ln>
            <a:noFill/>
          </a:ln>
        </p:spPr>
      </p:pic>
      <p:pic>
        <p:nvPicPr>
          <p:cNvPr id="644" name="Google Shape;644;p104" title="07 Delta Mizpah.mp3">
            <a:hlinkClick r:id="rId6"/>
          </p:cNvPr>
          <p:cNvPicPr preferRelativeResize="0"/>
          <p:nvPr/>
        </p:nvPicPr>
        <p:blipFill>
          <a:blip r:embed="rId4">
            <a:alphaModFix/>
          </a:blip>
          <a:stretch>
            <a:fillRect/>
          </a:stretch>
        </p:blipFill>
        <p:spPr>
          <a:xfrm>
            <a:off x="8584425" y="4486175"/>
            <a:ext cx="457200" cy="457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5"/>
          <p:cNvSpPr/>
          <p:nvPr/>
        </p:nvSpPr>
        <p:spPr>
          <a:xfrm>
            <a:off x="4998950" y="3931575"/>
            <a:ext cx="4056000" cy="113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05"/>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2023 Theme Song</a:t>
            </a:r>
            <a:endParaRPr/>
          </a:p>
        </p:txBody>
      </p:sp>
      <p:pic>
        <p:nvPicPr>
          <p:cNvPr id="651" name="Google Shape;651;p105" title="IMG_2918.mov">
            <a:hlinkClick r:id="rId3"/>
          </p:cNvPr>
          <p:cNvPicPr preferRelativeResize="0"/>
          <p:nvPr/>
        </p:nvPicPr>
        <p:blipFill>
          <a:blip r:embed="rId4">
            <a:alphaModFix/>
          </a:blip>
          <a:stretch>
            <a:fillRect/>
          </a:stretch>
        </p:blipFill>
        <p:spPr>
          <a:xfrm>
            <a:off x="1031950" y="1081275"/>
            <a:ext cx="7080100" cy="398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0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7"/>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7"/>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 Recording Secretary</a:t>
            </a:r>
            <a:endParaRPr/>
          </a:p>
        </p:txBody>
      </p:sp>
      <p:sp>
        <p:nvSpPr>
          <p:cNvPr id="145" name="Google Shape;145;p37"/>
          <p:cNvSpPr txBox="1"/>
          <p:nvPr/>
        </p:nvSpPr>
        <p:spPr>
          <a:xfrm>
            <a:off x="5650725" y="4413400"/>
            <a:ext cx="332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2"/>
              </a:buClr>
              <a:buSzPts val="1100"/>
              <a:buFont typeface="Arial"/>
              <a:buNone/>
            </a:pPr>
            <a:r>
              <a:rPr b="1" lang="en" sz="1600">
                <a:solidFill>
                  <a:schemeClr val="dk2"/>
                </a:solidFill>
                <a:latin typeface="Montserrat"/>
                <a:ea typeface="Montserrat"/>
                <a:cs typeface="Montserrat"/>
                <a:sym typeface="Montserrat"/>
              </a:rPr>
              <a:t>Soror Darralyn Johnson</a:t>
            </a:r>
            <a:endParaRPr b="1" sz="1600">
              <a:solidFill>
                <a:schemeClr val="dk2"/>
              </a:solidFill>
              <a:latin typeface="Montserrat"/>
              <a:ea typeface="Montserrat"/>
              <a:cs typeface="Montserrat"/>
              <a:sym typeface="Montserrat"/>
            </a:endParaRPr>
          </a:p>
        </p:txBody>
      </p:sp>
      <p:sp>
        <p:nvSpPr>
          <p:cNvPr id="146" name="Google Shape;146;p37"/>
          <p:cNvSpPr txBox="1"/>
          <p:nvPr>
            <p:ph idx="1" type="body"/>
          </p:nvPr>
        </p:nvSpPr>
        <p:spPr>
          <a:xfrm>
            <a:off x="311700" y="1152475"/>
            <a:ext cx="5107500" cy="3888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lang="en" sz="1500"/>
              <a:t>Adoption of Agenda</a:t>
            </a:r>
            <a:endParaRPr sz="1500"/>
          </a:p>
          <a:p>
            <a:pPr indent="-323850" lvl="0" marL="457200" rtl="0" algn="l">
              <a:spcBef>
                <a:spcPts val="0"/>
              </a:spcBef>
              <a:spcAft>
                <a:spcPts val="0"/>
              </a:spcAft>
              <a:buSzPts val="1500"/>
              <a:buChar char="ᅀ"/>
            </a:pPr>
            <a:r>
              <a:rPr lang="en" sz="1500"/>
              <a:t>Introductions/Greetings</a:t>
            </a:r>
            <a:endParaRPr sz="1500"/>
          </a:p>
          <a:p>
            <a:pPr indent="-323850" lvl="0" marL="457200" rtl="0" algn="l">
              <a:spcBef>
                <a:spcPts val="0"/>
              </a:spcBef>
              <a:spcAft>
                <a:spcPts val="0"/>
              </a:spcAft>
              <a:buSzPts val="1500"/>
              <a:buChar char="ᅀ"/>
            </a:pPr>
            <a:r>
              <a:rPr b="1" lang="en" sz="1500"/>
              <a:t>Approval of May </a:t>
            </a:r>
            <a:r>
              <a:rPr b="1" lang="en" sz="1500"/>
              <a:t>Minutes</a:t>
            </a:r>
            <a:endParaRPr b="1" sz="1500"/>
          </a:p>
          <a:p>
            <a:pPr indent="-323850" lvl="0" marL="457200" rtl="0" algn="l">
              <a:spcBef>
                <a:spcPts val="0"/>
              </a:spcBef>
              <a:spcAft>
                <a:spcPts val="0"/>
              </a:spcAft>
              <a:buSzPts val="1500"/>
              <a:buChar char="ᅀ"/>
            </a:pPr>
            <a:r>
              <a:rPr lang="en" sz="1500"/>
              <a:t>Communications</a:t>
            </a:r>
            <a:endParaRPr b="1"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p:txBody>
      </p:sp>
      <p:pic>
        <p:nvPicPr>
          <p:cNvPr id="147" name="Google Shape;147;p37"/>
          <p:cNvPicPr preferRelativeResize="0"/>
          <p:nvPr/>
        </p:nvPicPr>
        <p:blipFill rotWithShape="1">
          <a:blip r:embed="rId3">
            <a:alphaModFix/>
          </a:blip>
          <a:srcRect b="17539" l="0" r="0" t="0"/>
          <a:stretch/>
        </p:blipFill>
        <p:spPr>
          <a:xfrm>
            <a:off x="6393263" y="2185350"/>
            <a:ext cx="1840727" cy="2275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8"/>
          <p:cNvSpPr txBox="1"/>
          <p:nvPr>
            <p:ph type="title"/>
          </p:nvPr>
        </p:nvSpPr>
        <p:spPr>
          <a:xfrm>
            <a:off x="163350" y="113600"/>
            <a:ext cx="8817300" cy="904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Corresponding Secretary</a:t>
            </a:r>
            <a:endParaRPr/>
          </a:p>
        </p:txBody>
      </p:sp>
      <p:sp>
        <p:nvSpPr>
          <p:cNvPr id="153" name="Google Shape;153;p38"/>
          <p:cNvSpPr/>
          <p:nvPr/>
        </p:nvSpPr>
        <p:spPr>
          <a:xfrm>
            <a:off x="4921350" y="3861900"/>
            <a:ext cx="4135200" cy="117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8"/>
          <p:cNvSpPr/>
          <p:nvPr/>
        </p:nvSpPr>
        <p:spPr>
          <a:xfrm>
            <a:off x="4921350" y="3861900"/>
            <a:ext cx="4135200" cy="1179000"/>
          </a:xfrm>
          <a:prstGeom prst="rect">
            <a:avLst/>
          </a:prstGeom>
          <a:solidFill>
            <a:srgbClr val="FFF7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8"/>
          <p:cNvSpPr txBox="1"/>
          <p:nvPr/>
        </p:nvSpPr>
        <p:spPr>
          <a:xfrm>
            <a:off x="5650725" y="4413400"/>
            <a:ext cx="332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lang="en" sz="1600">
                <a:solidFill>
                  <a:srgbClr val="B12028"/>
                </a:solidFill>
                <a:latin typeface="Montserrat"/>
                <a:ea typeface="Montserrat"/>
                <a:cs typeface="Montserrat"/>
                <a:sym typeface="Montserrat"/>
              </a:rPr>
              <a:t>Soror La’Kisha Crenshaw</a:t>
            </a:r>
            <a:endParaRPr b="1" sz="1600">
              <a:solidFill>
                <a:srgbClr val="B12028"/>
              </a:solidFill>
              <a:latin typeface="Montserrat"/>
              <a:ea typeface="Montserrat"/>
              <a:cs typeface="Montserrat"/>
              <a:sym typeface="Montserrat"/>
            </a:endParaRPr>
          </a:p>
        </p:txBody>
      </p:sp>
      <p:sp>
        <p:nvSpPr>
          <p:cNvPr id="156" name="Google Shape;156;p38"/>
          <p:cNvSpPr txBox="1"/>
          <p:nvPr>
            <p:ph idx="1" type="body"/>
          </p:nvPr>
        </p:nvSpPr>
        <p:spPr>
          <a:xfrm>
            <a:off x="311700" y="1152475"/>
            <a:ext cx="51075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ᅀ"/>
            </a:pPr>
            <a:r>
              <a:rPr lang="en" sz="1500"/>
              <a:t>Adoption of Agenda</a:t>
            </a:r>
            <a:endParaRPr sz="1500"/>
          </a:p>
          <a:p>
            <a:pPr indent="-323850" lvl="0" marL="457200" rtl="0" algn="l">
              <a:spcBef>
                <a:spcPts val="0"/>
              </a:spcBef>
              <a:spcAft>
                <a:spcPts val="0"/>
              </a:spcAft>
              <a:buSzPts val="1500"/>
              <a:buChar char="ᅀ"/>
            </a:pPr>
            <a:r>
              <a:rPr lang="en" sz="1500"/>
              <a:t>Introductions/Greetings</a:t>
            </a:r>
            <a:endParaRPr sz="1500"/>
          </a:p>
          <a:p>
            <a:pPr indent="-323850" lvl="0" marL="457200" rtl="0" algn="l">
              <a:spcBef>
                <a:spcPts val="0"/>
              </a:spcBef>
              <a:spcAft>
                <a:spcPts val="0"/>
              </a:spcAft>
              <a:buSzPts val="1500"/>
              <a:buChar char="ᅀ"/>
            </a:pPr>
            <a:r>
              <a:rPr lang="en" sz="1500"/>
              <a:t>Minutes</a:t>
            </a:r>
            <a:endParaRPr sz="1500"/>
          </a:p>
          <a:p>
            <a:pPr indent="-323850" lvl="0" marL="457200" rtl="0" algn="l">
              <a:spcBef>
                <a:spcPts val="0"/>
              </a:spcBef>
              <a:spcAft>
                <a:spcPts val="0"/>
              </a:spcAft>
              <a:buSzPts val="1500"/>
              <a:buChar char="ᅀ"/>
            </a:pPr>
            <a:r>
              <a:rPr b="1" lang="en" sz="1500"/>
              <a:t>Communications</a:t>
            </a:r>
            <a:endParaRPr sz="1500"/>
          </a:p>
          <a:p>
            <a:pPr indent="-323850" lvl="0" marL="457200" rtl="0" algn="l">
              <a:spcBef>
                <a:spcPts val="0"/>
              </a:spcBef>
              <a:spcAft>
                <a:spcPts val="0"/>
              </a:spcAft>
              <a:buSzPts val="1500"/>
              <a:buChar char="ᅀ"/>
            </a:pPr>
            <a:r>
              <a:rPr lang="en" sz="1500"/>
              <a:t>Chapter Reports</a:t>
            </a:r>
            <a:endParaRPr sz="1500"/>
          </a:p>
          <a:p>
            <a:pPr indent="-323850" lvl="0" marL="457200" rtl="0" algn="l">
              <a:spcBef>
                <a:spcPts val="0"/>
              </a:spcBef>
              <a:spcAft>
                <a:spcPts val="0"/>
              </a:spcAft>
              <a:buSzPts val="1500"/>
              <a:buChar char="ᅀ"/>
            </a:pPr>
            <a:r>
              <a:rPr lang="en" sz="1500"/>
              <a:t>Protocol Moment</a:t>
            </a:r>
            <a:endParaRPr sz="1500"/>
          </a:p>
          <a:p>
            <a:pPr indent="-323850" lvl="0" marL="457200" rtl="0" algn="l">
              <a:spcBef>
                <a:spcPts val="0"/>
              </a:spcBef>
              <a:spcAft>
                <a:spcPts val="0"/>
              </a:spcAft>
              <a:buSzPts val="1500"/>
              <a:buChar char="ᅀ"/>
            </a:pPr>
            <a:r>
              <a:rPr lang="en" sz="1500"/>
              <a:t>Committee Reports</a:t>
            </a:r>
            <a:endParaRPr sz="1500"/>
          </a:p>
          <a:p>
            <a:pPr indent="-323850" lvl="0" marL="457200" rtl="0" algn="l">
              <a:spcBef>
                <a:spcPts val="0"/>
              </a:spcBef>
              <a:spcAft>
                <a:spcPts val="0"/>
              </a:spcAft>
              <a:buSzPts val="1500"/>
              <a:buChar char="ᅀ"/>
            </a:pPr>
            <a:r>
              <a:rPr lang="en" sz="1500"/>
              <a:t>Social Action Moment</a:t>
            </a:r>
            <a:endParaRPr sz="1500"/>
          </a:p>
          <a:p>
            <a:pPr indent="-323850" lvl="0" marL="457200" rtl="0" algn="l">
              <a:spcBef>
                <a:spcPts val="0"/>
              </a:spcBef>
              <a:spcAft>
                <a:spcPts val="0"/>
              </a:spcAft>
              <a:buSzPts val="1500"/>
              <a:buChar char="ᅀ"/>
            </a:pPr>
            <a:r>
              <a:rPr lang="en" sz="1500"/>
              <a:t>Standing Committees</a:t>
            </a:r>
            <a:endParaRPr sz="1500"/>
          </a:p>
          <a:p>
            <a:pPr indent="-323850" lvl="0" marL="457200" rtl="0" algn="l">
              <a:spcBef>
                <a:spcPts val="0"/>
              </a:spcBef>
              <a:spcAft>
                <a:spcPts val="0"/>
              </a:spcAft>
              <a:buSzPts val="1500"/>
              <a:buChar char="ᅀ"/>
            </a:pPr>
            <a:r>
              <a:rPr lang="en" sz="1500"/>
              <a:t>Unfinished Business</a:t>
            </a:r>
            <a:endParaRPr sz="1500"/>
          </a:p>
          <a:p>
            <a:pPr indent="-323850" lvl="0" marL="457200" rtl="0" algn="l">
              <a:spcBef>
                <a:spcPts val="0"/>
              </a:spcBef>
              <a:spcAft>
                <a:spcPts val="0"/>
              </a:spcAft>
              <a:buSzPts val="1500"/>
              <a:buChar char="ᅀ"/>
            </a:pPr>
            <a:r>
              <a:rPr lang="en" sz="1500"/>
              <a:t>New Business</a:t>
            </a:r>
            <a:endParaRPr sz="1500"/>
          </a:p>
          <a:p>
            <a:pPr indent="-323850" lvl="0" marL="457200" rtl="0" algn="l">
              <a:spcBef>
                <a:spcPts val="0"/>
              </a:spcBef>
              <a:spcAft>
                <a:spcPts val="0"/>
              </a:spcAft>
              <a:buSzPts val="1500"/>
              <a:buChar char="ᅀ"/>
            </a:pPr>
            <a:r>
              <a:rPr lang="en" sz="1500"/>
              <a:t>Announcements</a:t>
            </a:r>
            <a:endParaRPr sz="1500"/>
          </a:p>
          <a:p>
            <a:pPr indent="-323850" lvl="0" marL="457200" rtl="0" algn="l">
              <a:spcBef>
                <a:spcPts val="0"/>
              </a:spcBef>
              <a:spcAft>
                <a:spcPts val="0"/>
              </a:spcAft>
              <a:buSzPts val="1500"/>
              <a:buChar char="ᅀ"/>
            </a:pPr>
            <a:r>
              <a:rPr lang="en" sz="1500"/>
              <a:t>Adjournment</a:t>
            </a:r>
            <a:endParaRPr sz="1500"/>
          </a:p>
          <a:p>
            <a:pPr indent="0" lvl="0" marL="457200" rtl="0" algn="l">
              <a:spcBef>
                <a:spcPts val="1200"/>
              </a:spcBef>
              <a:spcAft>
                <a:spcPts val="1200"/>
              </a:spcAft>
              <a:buNone/>
            </a:pPr>
            <a:r>
              <a:t/>
            </a:r>
            <a:endParaRPr sz="1500"/>
          </a:p>
        </p:txBody>
      </p:sp>
      <p:pic>
        <p:nvPicPr>
          <p:cNvPr id="157" name="Google Shape;157;p38"/>
          <p:cNvPicPr preferRelativeResize="0"/>
          <p:nvPr/>
        </p:nvPicPr>
        <p:blipFill rotWithShape="1">
          <a:blip r:embed="rId3">
            <a:alphaModFix/>
          </a:blip>
          <a:srcRect b="10354" l="0" r="0" t="0"/>
          <a:stretch/>
        </p:blipFill>
        <p:spPr>
          <a:xfrm>
            <a:off x="6485377" y="2208837"/>
            <a:ext cx="1656499" cy="2228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910811"/>
      </a:dk1>
      <a:lt1>
        <a:srgbClr val="FFF7E1"/>
      </a:lt1>
      <a:dk2>
        <a:srgbClr val="B12028"/>
      </a:dk2>
      <a:lt2>
        <a:srgbClr val="000000"/>
      </a:lt2>
      <a:accent1>
        <a:srgbClr val="F2DAB2"/>
      </a:accent1>
      <a:accent2>
        <a:srgbClr val="3C225E"/>
      </a:accent2>
      <a:accent3>
        <a:srgbClr val="C69C55"/>
      </a:accent3>
      <a:accent4>
        <a:srgbClr val="D6BC92"/>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910811"/>
      </a:dk1>
      <a:lt1>
        <a:srgbClr val="FFF7E1"/>
      </a:lt1>
      <a:dk2>
        <a:srgbClr val="B12028"/>
      </a:dk2>
      <a:lt2>
        <a:srgbClr val="000000"/>
      </a:lt2>
      <a:accent1>
        <a:srgbClr val="F2DAB2"/>
      </a:accent1>
      <a:accent2>
        <a:srgbClr val="3C225E"/>
      </a:accent2>
      <a:accent3>
        <a:srgbClr val="C69C55"/>
      </a:accent3>
      <a:accent4>
        <a:srgbClr val="D6BC92"/>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910811"/>
      </a:dk1>
      <a:lt1>
        <a:srgbClr val="FFF7E1"/>
      </a:lt1>
      <a:dk2>
        <a:srgbClr val="B12028"/>
      </a:dk2>
      <a:lt2>
        <a:srgbClr val="000000"/>
      </a:lt2>
      <a:accent1>
        <a:srgbClr val="F2DAB2"/>
      </a:accent1>
      <a:accent2>
        <a:srgbClr val="3C225E"/>
      </a:accent2>
      <a:accent3>
        <a:srgbClr val="C69C55"/>
      </a:accent3>
      <a:accent4>
        <a:srgbClr val="D6BC92"/>
      </a:accent4>
      <a:accent5>
        <a:srgbClr val="3C225E"/>
      </a:accent5>
      <a:accent6>
        <a:srgbClr val="C69C55"/>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